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9" r:id="rId4"/>
    <p:sldId id="281" r:id="rId5"/>
    <p:sldId id="282" r:id="rId6"/>
    <p:sldId id="279" r:id="rId7"/>
    <p:sldId id="280" r:id="rId8"/>
    <p:sldId id="261" r:id="rId9"/>
    <p:sldId id="268" r:id="rId10"/>
    <p:sldId id="283" r:id="rId11"/>
    <p:sldId id="272" r:id="rId12"/>
    <p:sldId id="262" r:id="rId13"/>
    <p:sldId id="263" r:id="rId14"/>
    <p:sldId id="269" r:id="rId15"/>
    <p:sldId id="270" r:id="rId16"/>
    <p:sldId id="274" r:id="rId17"/>
    <p:sldId id="275" r:id="rId18"/>
    <p:sldId id="276" r:id="rId19"/>
    <p:sldId id="277" r:id="rId2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1pPr>
    <a:lvl2pPr marL="0" marR="0" indent="22860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2pPr>
    <a:lvl3pPr marL="0" marR="0" indent="45720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3pPr>
    <a:lvl4pPr marL="0" marR="0" indent="68580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4pPr>
    <a:lvl5pPr marL="0" marR="0" indent="91440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5pPr>
    <a:lvl6pPr marL="0" marR="0" indent="114300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6pPr>
    <a:lvl7pPr marL="0" marR="0" indent="137160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7pPr>
    <a:lvl8pPr marL="0" marR="0" indent="160020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8pPr>
    <a:lvl9pPr marL="0" marR="0" indent="182880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8" d="100"/>
          <a:sy n="68" d="100"/>
        </p:scale>
        <p:origin x="549" y="-4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1143000" y="685800"/>
            <a:ext cx="4572000" cy="3429000"/>
          </a:xfrm>
          <a:prstGeom prst="rect">
            <a:avLst/>
          </a:prstGeom>
        </p:spPr>
        <p:txBody>
          <a:bodyPr/>
          <a:lstStyle/>
          <a:p>
            <a:endParaRPr/>
          </a:p>
        </p:txBody>
      </p:sp>
      <p:sp>
        <p:nvSpPr>
          <p:cNvPr id="164" name="Shape 16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bg>
      <p:bgPr>
        <a:solidFill>
          <a:srgbClr val="222222"/>
        </a:solidFill>
        <a:effectLst/>
      </p:bgPr>
    </p:bg>
    <p:spTree>
      <p:nvGrpSpPr>
        <p:cNvPr id="1" name=""/>
        <p:cNvGrpSpPr/>
        <p:nvPr/>
      </p:nvGrpSpPr>
      <p:grpSpPr>
        <a:xfrm>
          <a:off x="0" y="0"/>
          <a:ext cx="0" cy="0"/>
          <a:chOff x="0" y="0"/>
          <a:chExt cx="0" cy="0"/>
        </a:xfrm>
      </p:grpSpPr>
      <p:sp>
        <p:nvSpPr>
          <p:cNvPr id="12" name="Shape 12"/>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13" name="Shape 13"/>
          <p:cNvSpPr>
            <a:spLocks noGrp="1"/>
          </p:cNvSpPr>
          <p:nvPr>
            <p:ph type="title"/>
          </p:nvPr>
        </p:nvSpPr>
        <p:spPr>
          <a:xfrm>
            <a:off x="406400" y="6426200"/>
            <a:ext cx="12192000" cy="2705100"/>
          </a:xfrm>
          <a:prstGeom prst="rect">
            <a:avLst/>
          </a:prstGeom>
        </p:spPr>
        <p:txBody>
          <a:bodyPr/>
          <a:lstStyle>
            <a:lvl1pPr>
              <a:spcBef>
                <a:spcPts val="0"/>
              </a:spcBef>
              <a:defRPr sz="17000"/>
            </a:lvl1pPr>
          </a:lstStyle>
          <a:p>
            <a:r>
              <a:t>Title Text</a:t>
            </a:r>
          </a:p>
        </p:txBody>
      </p:sp>
      <p:sp>
        <p:nvSpPr>
          <p:cNvPr id="14" name="Shape 14"/>
          <p:cNvSpPr>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15" name="Shape 15"/>
          <p:cNvSpPr>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Photo - 3 Up">
    <p:bg>
      <p:bgPr>
        <a:solidFill>
          <a:srgbClr val="222222"/>
        </a:solidFill>
        <a:effectLst/>
      </p:bgPr>
    </p:bg>
    <p:spTree>
      <p:nvGrpSpPr>
        <p:cNvPr id="1" name=""/>
        <p:cNvGrpSpPr/>
        <p:nvPr/>
      </p:nvGrpSpPr>
      <p:grpSpPr>
        <a:xfrm>
          <a:off x="0" y="0"/>
          <a:ext cx="0" cy="0"/>
          <a:chOff x="0" y="0"/>
          <a:chExt cx="0" cy="0"/>
        </a:xfrm>
      </p:grpSpPr>
      <p:sp>
        <p:nvSpPr>
          <p:cNvPr id="111" name="Shape 111"/>
          <p:cNvSpPr>
            <a:spLocks noGrp="1"/>
          </p:cNvSpPr>
          <p:nvPr>
            <p:ph type="pic" sz="half" idx="13"/>
          </p:nvPr>
        </p:nvSpPr>
        <p:spPr>
          <a:xfrm>
            <a:off x="6503154" y="0"/>
            <a:ext cx="6502401" cy="4864100"/>
          </a:xfrm>
          <a:prstGeom prst="rect">
            <a:avLst/>
          </a:prstGeom>
        </p:spPr>
        <p:txBody>
          <a:bodyPr lIns="91439" tIns="45719" rIns="91439" bIns="45719">
            <a:noAutofit/>
          </a:bodyPr>
          <a:lstStyle/>
          <a:p>
            <a:endParaRPr/>
          </a:p>
        </p:txBody>
      </p:sp>
      <p:sp>
        <p:nvSpPr>
          <p:cNvPr id="112" name="Shape 112"/>
          <p:cNvSpPr>
            <a:spLocks noGrp="1"/>
          </p:cNvSpPr>
          <p:nvPr>
            <p:ph type="pic" sz="half" idx="14"/>
          </p:nvPr>
        </p:nvSpPr>
        <p:spPr>
          <a:xfrm>
            <a:off x="6502400" y="4902200"/>
            <a:ext cx="6502400" cy="4864100"/>
          </a:xfrm>
          <a:prstGeom prst="rect">
            <a:avLst/>
          </a:prstGeom>
        </p:spPr>
        <p:txBody>
          <a:bodyPr lIns="91439" tIns="45719" rIns="91439" bIns="45719">
            <a:noAutofit/>
          </a:bodyPr>
          <a:lstStyle/>
          <a:p>
            <a:endParaRPr/>
          </a:p>
        </p:txBody>
      </p:sp>
      <p:sp>
        <p:nvSpPr>
          <p:cNvPr id="113" name="Shape 113"/>
          <p:cNvSpPr>
            <a:spLocks noGrp="1"/>
          </p:cNvSpPr>
          <p:nvPr>
            <p:ph type="pic" idx="15"/>
          </p:nvPr>
        </p:nvSpPr>
        <p:spPr>
          <a:xfrm>
            <a:off x="0" y="0"/>
            <a:ext cx="6468534" cy="9753600"/>
          </a:xfrm>
          <a:prstGeom prst="rect">
            <a:avLst/>
          </a:prstGeom>
        </p:spPr>
        <p:txBody>
          <a:bodyPr lIns="91439" tIns="45719" rIns="91439" bIns="45719">
            <a:noAutofit/>
          </a:bodyPr>
          <a:lstStyle/>
          <a:p>
            <a:endParaRPr/>
          </a:p>
        </p:txBody>
      </p:sp>
      <p:sp>
        <p:nvSpPr>
          <p:cNvPr id="114" name="Shape 11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Quote">
    <p:bg>
      <p:bgPr>
        <a:solidFill>
          <a:srgbClr val="222222"/>
        </a:solidFill>
        <a:effectLst/>
      </p:bgPr>
    </p:bg>
    <p:spTree>
      <p:nvGrpSpPr>
        <p:cNvPr id="1" name=""/>
        <p:cNvGrpSpPr/>
        <p:nvPr/>
      </p:nvGrpSpPr>
      <p:grpSpPr>
        <a:xfrm>
          <a:off x="0" y="0"/>
          <a:ext cx="0" cy="0"/>
          <a:chOff x="0" y="0"/>
          <a:chExt cx="0" cy="0"/>
        </a:xfrm>
      </p:grpSpPr>
      <p:sp>
        <p:nvSpPr>
          <p:cNvPr id="121" name="Shape 121"/>
          <p:cNvSpPr/>
          <p:nvPr/>
        </p:nvSpPr>
        <p:spPr>
          <a:xfrm>
            <a:off x="469900" y="2362200"/>
            <a:ext cx="12065000" cy="5229225"/>
          </a:xfrm>
          <a:custGeom>
            <a:avLst/>
            <a:gdLst/>
            <a:ahLst/>
            <a:cxnLst>
              <a:cxn ang="0">
                <a:pos x="wd2" y="hd2"/>
              </a:cxn>
              <a:cxn ang="5400000">
                <a:pos x="wd2" y="hd2"/>
              </a:cxn>
              <a:cxn ang="10800000">
                <a:pos x="wd2" y="hd2"/>
              </a:cxn>
              <a:cxn ang="16200000">
                <a:pos x="wd2" y="hd2"/>
              </a:cxn>
            </a:cxnLst>
            <a:rect l="0" t="0" r="r" b="b"/>
            <a:pathLst>
              <a:path w="21600" h="21600" extrusionOk="0">
                <a:moveTo>
                  <a:pt x="224" y="0"/>
                </a:moveTo>
                <a:cubicBezTo>
                  <a:pt x="100" y="0"/>
                  <a:pt x="0" y="232"/>
                  <a:pt x="0" y="516"/>
                </a:cubicBezTo>
                <a:lnTo>
                  <a:pt x="0" y="18789"/>
                </a:lnTo>
                <a:cubicBezTo>
                  <a:pt x="0" y="19073"/>
                  <a:pt x="100" y="19305"/>
                  <a:pt x="224" y="19305"/>
                </a:cubicBezTo>
                <a:lnTo>
                  <a:pt x="17228" y="19305"/>
                </a:lnTo>
                <a:lnTo>
                  <a:pt x="17850" y="21600"/>
                </a:lnTo>
                <a:lnTo>
                  <a:pt x="18471" y="19305"/>
                </a:lnTo>
                <a:lnTo>
                  <a:pt x="21376" y="19305"/>
                </a:lnTo>
                <a:cubicBezTo>
                  <a:pt x="21500" y="19305"/>
                  <a:pt x="21600" y="19073"/>
                  <a:pt x="21600" y="18789"/>
                </a:cubicBezTo>
                <a:lnTo>
                  <a:pt x="21600" y="516"/>
                </a:lnTo>
                <a:cubicBezTo>
                  <a:pt x="21600" y="232"/>
                  <a:pt x="21500" y="0"/>
                  <a:pt x="21376" y="0"/>
                </a:cubicBezTo>
                <a:lnTo>
                  <a:pt x="224"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2800" cap="all">
                <a:solidFill>
                  <a:srgbClr val="FFFFFF"/>
                </a:solidFill>
                <a:latin typeface="+mn-lt"/>
                <a:ea typeface="+mn-ea"/>
                <a:cs typeface="+mn-cs"/>
                <a:sym typeface="DIN Condensed"/>
              </a:defRPr>
            </a:pPr>
            <a:endParaRPr/>
          </a:p>
        </p:txBody>
      </p:sp>
      <p:sp>
        <p:nvSpPr>
          <p:cNvPr id="122" name="Shape 122"/>
          <p:cNvSpPr>
            <a:spLocks noGrp="1"/>
          </p:cNvSpPr>
          <p:nvPr>
            <p:ph type="body" sz="quarter" idx="13"/>
          </p:nvPr>
        </p:nvSpPr>
        <p:spPr>
          <a:xfrm>
            <a:off x="889000" y="2908300"/>
            <a:ext cx="11226800" cy="1297944"/>
          </a:xfrm>
          <a:prstGeom prst="rect">
            <a:avLst/>
          </a:prstGeom>
        </p:spPr>
        <p:txBody>
          <a:bodyPr>
            <a:spAutoFit/>
          </a:bodyPr>
          <a:lstStyle>
            <a:lvl1pPr marL="0" indent="0">
              <a:lnSpc>
                <a:spcPct val="80000"/>
              </a:lnSpc>
              <a:spcBef>
                <a:spcPts val="0"/>
              </a:spcBef>
              <a:buClrTx/>
              <a:buSzTx/>
              <a:buFontTx/>
              <a:buNone/>
              <a:defRPr sz="9400" cap="all">
                <a:solidFill>
                  <a:srgbClr val="FFFFFF"/>
                </a:solidFill>
                <a:latin typeface="+mn-lt"/>
                <a:ea typeface="+mn-ea"/>
                <a:cs typeface="+mn-cs"/>
                <a:sym typeface="DIN Condensed"/>
              </a:defRPr>
            </a:lvl1pPr>
          </a:lstStyle>
          <a:p>
            <a:r>
              <a:t>Type a quote here.</a:t>
            </a:r>
          </a:p>
        </p:txBody>
      </p:sp>
      <p:sp>
        <p:nvSpPr>
          <p:cNvPr id="123" name="Shape 123"/>
          <p:cNvSpPr>
            <a:spLocks noGrp="1"/>
          </p:cNvSpPr>
          <p:nvPr>
            <p:ph type="body" sz="quarter" idx="14"/>
          </p:nvPr>
        </p:nvSpPr>
        <p:spPr>
          <a:xfrm>
            <a:off x="406400" y="7789333"/>
            <a:ext cx="12192000" cy="863604"/>
          </a:xfrm>
          <a:prstGeom prst="rect">
            <a:avLst/>
          </a:prstGeom>
        </p:spPr>
        <p:txBody>
          <a:bodyPr>
            <a:spAutoFit/>
          </a:bodyPr>
          <a:lstStyle>
            <a:lvl1pPr marL="0" indent="0" algn="r">
              <a:lnSpc>
                <a:spcPct val="80000"/>
              </a:lnSpc>
              <a:spcBef>
                <a:spcPts val="0"/>
              </a:spcBef>
              <a:buClrTx/>
              <a:buSzTx/>
              <a:buFontTx/>
              <a:buNone/>
              <a:defRPr sz="6000">
                <a:latin typeface="+mn-lt"/>
                <a:ea typeface="+mn-ea"/>
                <a:cs typeface="+mn-cs"/>
                <a:sym typeface="DIN Condensed"/>
              </a:defRPr>
            </a:lvl1pPr>
          </a:lstStyle>
          <a:p>
            <a:r>
              <a:t>Johnny Appleseed</a:t>
            </a:r>
          </a:p>
        </p:txBody>
      </p:sp>
      <p:sp>
        <p:nvSpPr>
          <p:cNvPr id="124" name="Shape 124"/>
          <p:cNvSpPr>
            <a:spLocks noGrp="1"/>
          </p:cNvSpPr>
          <p:nvPr>
            <p:ph type="body" sz="quarter" idx="15"/>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125" name="Shape 12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Quote Alt">
    <p:bg>
      <p:bgPr>
        <a:solidFill>
          <a:schemeClr val="accent1"/>
        </a:solidFill>
        <a:effectLst/>
      </p:bgPr>
    </p:bg>
    <p:spTree>
      <p:nvGrpSpPr>
        <p:cNvPr id="1" name=""/>
        <p:cNvGrpSpPr/>
        <p:nvPr/>
      </p:nvGrpSpPr>
      <p:grpSpPr>
        <a:xfrm>
          <a:off x="0" y="0"/>
          <a:ext cx="0" cy="0"/>
          <a:chOff x="0" y="0"/>
          <a:chExt cx="0" cy="0"/>
        </a:xfrm>
      </p:grpSpPr>
      <p:sp>
        <p:nvSpPr>
          <p:cNvPr id="132" name="Shape 132"/>
          <p:cNvSpPr>
            <a:spLocks noGrp="1"/>
          </p:cNvSpPr>
          <p:nvPr>
            <p:ph type="body" sz="quarter" idx="13"/>
          </p:nvPr>
        </p:nvSpPr>
        <p:spPr>
          <a:xfrm>
            <a:off x="5892800" y="2641600"/>
            <a:ext cx="6705600" cy="2501900"/>
          </a:xfrm>
          <a:prstGeom prst="rect">
            <a:avLst/>
          </a:prstGeom>
        </p:spPr>
        <p:txBody>
          <a:bodyPr>
            <a:spAutoFit/>
          </a:bodyPr>
          <a:lstStyle>
            <a:lvl1pPr marL="0" indent="0">
              <a:lnSpc>
                <a:spcPct val="80000"/>
              </a:lnSpc>
              <a:spcBef>
                <a:spcPts val="0"/>
              </a:spcBef>
              <a:buClrTx/>
              <a:buSzTx/>
              <a:buFontTx/>
              <a:buNone/>
              <a:defRPr sz="9400" cap="all">
                <a:solidFill>
                  <a:srgbClr val="FFFFFF"/>
                </a:solidFill>
                <a:latin typeface="+mn-lt"/>
                <a:ea typeface="+mn-ea"/>
                <a:cs typeface="+mn-cs"/>
                <a:sym typeface="DIN Condensed"/>
              </a:defRPr>
            </a:lvl1pPr>
          </a:lstStyle>
          <a:p>
            <a:r>
              <a:t>Type a quote here.</a:t>
            </a:r>
          </a:p>
        </p:txBody>
      </p:sp>
      <p:sp>
        <p:nvSpPr>
          <p:cNvPr id="133" name="Shape 133"/>
          <p:cNvSpPr>
            <a:spLocks noGrp="1"/>
          </p:cNvSpPr>
          <p:nvPr>
            <p:ph type="pic" idx="14"/>
          </p:nvPr>
        </p:nvSpPr>
        <p:spPr>
          <a:xfrm>
            <a:off x="0" y="0"/>
            <a:ext cx="5486400" cy="9753600"/>
          </a:xfrm>
          <a:prstGeom prst="rect">
            <a:avLst/>
          </a:prstGeom>
        </p:spPr>
        <p:txBody>
          <a:bodyPr lIns="91439" tIns="45719" rIns="91439" bIns="45719">
            <a:noAutofit/>
          </a:bodyPr>
          <a:lstStyle/>
          <a:p>
            <a:endParaRPr/>
          </a:p>
        </p:txBody>
      </p:sp>
      <p:sp>
        <p:nvSpPr>
          <p:cNvPr id="134" name="Shape 134"/>
          <p:cNvSpPr>
            <a:spLocks noGrp="1"/>
          </p:cNvSpPr>
          <p:nvPr>
            <p:ph type="body" sz="quarter" idx="15"/>
          </p:nvPr>
        </p:nvSpPr>
        <p:spPr>
          <a:xfrm>
            <a:off x="5892800" y="7789333"/>
            <a:ext cx="6705600" cy="863604"/>
          </a:xfrm>
          <a:prstGeom prst="rect">
            <a:avLst/>
          </a:prstGeom>
        </p:spPr>
        <p:txBody>
          <a:bodyPr anchor="ctr">
            <a:spAutoFit/>
          </a:bodyPr>
          <a:lstStyle>
            <a:lvl1pPr marL="0" indent="0" defTabSz="457200">
              <a:spcBef>
                <a:spcPts val="0"/>
              </a:spcBef>
              <a:buClrTx/>
              <a:buSzTx/>
              <a:buFontTx/>
              <a:buNone/>
              <a:defRPr sz="6000">
                <a:solidFill>
                  <a:srgbClr val="232323"/>
                </a:solidFill>
                <a:latin typeface="+mn-lt"/>
                <a:ea typeface="+mn-ea"/>
                <a:cs typeface="+mn-cs"/>
                <a:sym typeface="DIN Condensed"/>
              </a:defRPr>
            </a:lvl1pPr>
          </a:lstStyle>
          <a:p>
            <a:r>
              <a:t>Johnny Appleseed</a:t>
            </a:r>
          </a:p>
        </p:txBody>
      </p:sp>
      <p:sp>
        <p:nvSpPr>
          <p:cNvPr id="135" name="Shape 13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Photo">
    <p:bg>
      <p:bgPr>
        <a:solidFill>
          <a:srgbClr val="222222"/>
        </a:solidFill>
        <a:effectLst/>
      </p:bgPr>
    </p:bg>
    <p:spTree>
      <p:nvGrpSpPr>
        <p:cNvPr id="1" name=""/>
        <p:cNvGrpSpPr/>
        <p:nvPr/>
      </p:nvGrpSpPr>
      <p:grpSpPr>
        <a:xfrm>
          <a:off x="0" y="0"/>
          <a:ext cx="0" cy="0"/>
          <a:chOff x="0" y="0"/>
          <a:chExt cx="0" cy="0"/>
        </a:xfrm>
      </p:grpSpPr>
      <p:sp>
        <p:nvSpPr>
          <p:cNvPr id="142" name="Shape 142"/>
          <p:cNvSpPr>
            <a:spLocks noGrp="1"/>
          </p:cNvSpPr>
          <p:nvPr>
            <p:ph type="pic" idx="13"/>
          </p:nvPr>
        </p:nvSpPr>
        <p:spPr>
          <a:xfrm>
            <a:off x="0" y="0"/>
            <a:ext cx="13004800" cy="9753600"/>
          </a:xfrm>
          <a:prstGeom prst="rect">
            <a:avLst/>
          </a:prstGeom>
        </p:spPr>
        <p:txBody>
          <a:bodyPr lIns="91439" tIns="45719" rIns="91439" bIns="45719">
            <a:noAutofit/>
          </a:bodyPr>
          <a:lstStyle/>
          <a:p>
            <a:endParaRPr/>
          </a:p>
        </p:txBody>
      </p:sp>
      <p:sp>
        <p:nvSpPr>
          <p:cNvPr id="143" name="Shape 14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222222"/>
        </a:solidFill>
        <a:effectLst/>
      </p:bgPr>
    </p:bg>
    <p:spTree>
      <p:nvGrpSpPr>
        <p:cNvPr id="1" name=""/>
        <p:cNvGrpSpPr/>
        <p:nvPr/>
      </p:nvGrpSpPr>
      <p:grpSpPr>
        <a:xfrm>
          <a:off x="0" y="0"/>
          <a:ext cx="0" cy="0"/>
          <a:chOff x="0" y="0"/>
          <a:chExt cx="0" cy="0"/>
        </a:xfrm>
      </p:grpSpPr>
      <p:sp>
        <p:nvSpPr>
          <p:cNvPr id="150" name="Shape 1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Blank Alt">
    <p:spTree>
      <p:nvGrpSpPr>
        <p:cNvPr id="1" name=""/>
        <p:cNvGrpSpPr/>
        <p:nvPr/>
      </p:nvGrpSpPr>
      <p:grpSpPr>
        <a:xfrm>
          <a:off x="0" y="0"/>
          <a:ext cx="0" cy="0"/>
          <a:chOff x="0" y="0"/>
          <a:chExt cx="0" cy="0"/>
        </a:xfrm>
      </p:grpSpPr>
      <p:sp>
        <p:nvSpPr>
          <p:cNvPr id="157" name="Shape 15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bg>
      <p:bgPr>
        <a:solidFill>
          <a:srgbClr val="222222"/>
        </a:solidFill>
        <a:effectLst/>
      </p:bgPr>
    </p:bg>
    <p:spTree>
      <p:nvGrpSpPr>
        <p:cNvPr id="1" name=""/>
        <p:cNvGrpSpPr/>
        <p:nvPr/>
      </p:nvGrpSpPr>
      <p:grpSpPr>
        <a:xfrm>
          <a:off x="0" y="0"/>
          <a:ext cx="0" cy="0"/>
          <a:chOff x="0" y="0"/>
          <a:chExt cx="0" cy="0"/>
        </a:xfrm>
      </p:grpSpPr>
      <p:sp>
        <p:nvSpPr>
          <p:cNvPr id="22" name="Shape 22"/>
          <p:cNvSpPr>
            <a:spLocks noGrp="1"/>
          </p:cNvSpPr>
          <p:nvPr>
            <p:ph type="pic" idx="13"/>
          </p:nvPr>
        </p:nvSpPr>
        <p:spPr>
          <a:xfrm>
            <a:off x="0" y="0"/>
            <a:ext cx="13004800" cy="9753600"/>
          </a:xfrm>
          <a:prstGeom prst="rect">
            <a:avLst/>
          </a:prstGeom>
        </p:spPr>
        <p:txBody>
          <a:bodyPr lIns="91439" tIns="45719" rIns="91439" bIns="45719">
            <a:noAutofit/>
          </a:bodyPr>
          <a:lstStyle/>
          <a:p>
            <a:endParaRPr/>
          </a:p>
        </p:txBody>
      </p:sp>
      <p:sp>
        <p:nvSpPr>
          <p:cNvPr id="23" name="Shape 23"/>
          <p:cNvSpPr>
            <a:spLocks noGrp="1"/>
          </p:cNvSpPr>
          <p:nvPr>
            <p:ph type="body" sz="quarter" idx="14"/>
          </p:nvPr>
        </p:nvSpPr>
        <p:spPr>
          <a:xfrm flipV="1">
            <a:off x="406400" y="6140894"/>
            <a:ext cx="12192000" cy="263"/>
          </a:xfrm>
          <a:prstGeom prst="line">
            <a:avLst/>
          </a:prstGeom>
          <a:ln w="38100">
            <a:solidFill>
              <a:srgbClr val="A6AAA9"/>
            </a:solidFill>
          </a:ln>
        </p:spPr>
        <p:txBody>
          <a:bodyPr anchor="ctr">
            <a:noAutofit/>
          </a:bodyPr>
          <a:lstStyle/>
          <a:p>
            <a:pPr marL="0" indent="0" defTabSz="457200">
              <a:spcBef>
                <a:spcPts val="0"/>
              </a:spcBef>
              <a:buClrTx/>
              <a:buSzTx/>
              <a:buFontTx/>
              <a:buNone/>
              <a:defRPr sz="1200">
                <a:solidFill>
                  <a:srgbClr val="000000"/>
                </a:solidFill>
                <a:latin typeface="Helvetica"/>
                <a:ea typeface="Helvetica"/>
                <a:cs typeface="Helvetica"/>
                <a:sym typeface="Helvetica"/>
              </a:defRPr>
            </a:pPr>
            <a:endParaRPr/>
          </a:p>
        </p:txBody>
      </p:sp>
      <p:sp>
        <p:nvSpPr>
          <p:cNvPr id="24" name="Shape 24"/>
          <p:cNvSpPr>
            <a:spLocks noGrp="1"/>
          </p:cNvSpPr>
          <p:nvPr>
            <p:ph type="title"/>
          </p:nvPr>
        </p:nvSpPr>
        <p:spPr>
          <a:xfrm>
            <a:off x="406400" y="6426200"/>
            <a:ext cx="12192000" cy="2705100"/>
          </a:xfrm>
          <a:prstGeom prst="rect">
            <a:avLst/>
          </a:prstGeom>
        </p:spPr>
        <p:txBody>
          <a:bodyPr/>
          <a:lstStyle>
            <a:lvl1pPr>
              <a:spcBef>
                <a:spcPts val="0"/>
              </a:spcBef>
              <a:defRPr sz="17000"/>
            </a:lvl1pPr>
          </a:lstStyle>
          <a:p>
            <a:r>
              <a:t>Title Text</a:t>
            </a:r>
          </a:p>
        </p:txBody>
      </p:sp>
      <p:sp>
        <p:nvSpPr>
          <p:cNvPr id="25" name="Shape 25"/>
          <p:cNvSpPr>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26" name="Shape 26"/>
          <p:cNvSpPr>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mp; Subtitle Alt">
    <p:spTree>
      <p:nvGrpSpPr>
        <p:cNvPr id="1" name=""/>
        <p:cNvGrpSpPr/>
        <p:nvPr/>
      </p:nvGrpSpPr>
      <p:grpSpPr>
        <a:xfrm>
          <a:off x="0" y="0"/>
          <a:ext cx="0" cy="0"/>
          <a:chOff x="0" y="0"/>
          <a:chExt cx="0" cy="0"/>
        </a:xfrm>
      </p:grpSpPr>
      <p:sp>
        <p:nvSpPr>
          <p:cNvPr id="33" name="Shape 33"/>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4" name="Shape 34"/>
          <p:cNvSpPr>
            <a:spLocks noGrp="1"/>
          </p:cNvSpPr>
          <p:nvPr>
            <p:ph type="title"/>
          </p:nvPr>
        </p:nvSpPr>
        <p:spPr>
          <a:xfrm>
            <a:off x="406400" y="6426200"/>
            <a:ext cx="12192000" cy="2705100"/>
          </a:xfrm>
          <a:prstGeom prst="rect">
            <a:avLst/>
          </a:prstGeom>
        </p:spPr>
        <p:txBody>
          <a:bodyPr/>
          <a:lstStyle>
            <a:lvl1pPr>
              <a:spcBef>
                <a:spcPts val="0"/>
              </a:spcBef>
              <a:defRPr sz="17000"/>
            </a:lvl1pPr>
          </a:lstStyle>
          <a:p>
            <a:r>
              <a:t>Title Text</a:t>
            </a:r>
          </a:p>
        </p:txBody>
      </p:sp>
      <p:sp>
        <p:nvSpPr>
          <p:cNvPr id="35" name="Shape 35"/>
          <p:cNvSpPr>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36" name="Shape 36"/>
          <p:cNvSpPr>
            <a:spLocks noGrp="1"/>
          </p:cNvSpPr>
          <p:nvPr>
            <p:ph type="sldNum" sz="quarter" idx="2"/>
          </p:nvPr>
        </p:nvSpPr>
        <p:spPr>
          <a:xfrm>
            <a:off x="12161859" y="419100"/>
            <a:ext cx="406898" cy="4572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bg>
      <p:bgPr>
        <a:solidFill>
          <a:srgbClr val="222222"/>
        </a:solidFill>
        <a:effectLst/>
      </p:bgPr>
    </p:bg>
    <p:spTree>
      <p:nvGrpSpPr>
        <p:cNvPr id="1" name=""/>
        <p:cNvGrpSpPr/>
        <p:nvPr/>
      </p:nvGrpSpPr>
      <p:grpSpPr>
        <a:xfrm>
          <a:off x="0" y="0"/>
          <a:ext cx="0" cy="0"/>
          <a:chOff x="0" y="0"/>
          <a:chExt cx="0" cy="0"/>
        </a:xfrm>
      </p:grpSpPr>
      <p:sp>
        <p:nvSpPr>
          <p:cNvPr id="51" name="Shape 51"/>
          <p:cNvSpPr/>
          <p:nvPr/>
        </p:nvSpPr>
        <p:spPr>
          <a:xfrm flipV="1">
            <a:off x="5892800" y="6141012"/>
            <a:ext cx="6705600" cy="145"/>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52" name="Shape 52"/>
          <p:cNvSpPr>
            <a:spLocks noGrp="1"/>
          </p:cNvSpPr>
          <p:nvPr>
            <p:ph type="pic" idx="13"/>
          </p:nvPr>
        </p:nvSpPr>
        <p:spPr>
          <a:xfrm>
            <a:off x="0" y="0"/>
            <a:ext cx="5486400" cy="9753600"/>
          </a:xfrm>
          <a:prstGeom prst="rect">
            <a:avLst/>
          </a:prstGeom>
        </p:spPr>
        <p:txBody>
          <a:bodyPr lIns="91439" tIns="45719" rIns="91439" bIns="45719">
            <a:noAutofit/>
          </a:bodyPr>
          <a:lstStyle/>
          <a:p>
            <a:endParaRPr/>
          </a:p>
        </p:txBody>
      </p:sp>
      <p:sp>
        <p:nvSpPr>
          <p:cNvPr id="53" name="Shape 53"/>
          <p:cNvSpPr>
            <a:spLocks noGrp="1"/>
          </p:cNvSpPr>
          <p:nvPr>
            <p:ph type="title"/>
          </p:nvPr>
        </p:nvSpPr>
        <p:spPr>
          <a:xfrm>
            <a:off x="5892800" y="6426200"/>
            <a:ext cx="6705600" cy="2705100"/>
          </a:xfrm>
          <a:prstGeom prst="rect">
            <a:avLst/>
          </a:prstGeom>
        </p:spPr>
        <p:txBody>
          <a:bodyPr/>
          <a:lstStyle>
            <a:lvl1pPr>
              <a:spcBef>
                <a:spcPts val="0"/>
              </a:spcBef>
              <a:defRPr sz="17000"/>
            </a:lvl1pPr>
          </a:lstStyle>
          <a:p>
            <a:r>
              <a:t>Title Text</a:t>
            </a:r>
          </a:p>
        </p:txBody>
      </p:sp>
      <p:sp>
        <p:nvSpPr>
          <p:cNvPr id="54" name="Shape 54"/>
          <p:cNvSpPr>
            <a:spLocks noGrp="1"/>
          </p:cNvSpPr>
          <p:nvPr>
            <p:ph type="body" sz="quarter" idx="1"/>
          </p:nvPr>
        </p:nvSpPr>
        <p:spPr>
          <a:xfrm>
            <a:off x="5892800" y="4267200"/>
            <a:ext cx="67056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55" name="Shape 55"/>
          <p:cNvSpPr>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2" name="Shape 62"/>
          <p:cNvSpPr>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63" name="Shape 63"/>
          <p:cNvSpPr>
            <a:spLocks noGrp="1"/>
          </p:cNvSpPr>
          <p:nvPr>
            <p:ph type="title"/>
          </p:nvPr>
        </p:nvSpPr>
        <p:spPr>
          <a:prstGeom prst="rect">
            <a:avLst/>
          </a:prstGeom>
        </p:spPr>
        <p:txBody>
          <a:bodyPr/>
          <a:lstStyle/>
          <a:p>
            <a:r>
              <a:t>Title Text</a:t>
            </a:r>
          </a:p>
        </p:txBody>
      </p:sp>
      <p:sp>
        <p:nvSpPr>
          <p:cNvPr id="64" name="Shape 6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222222"/>
        </a:solidFill>
        <a:effectLst/>
      </p:bgPr>
    </p:bg>
    <p:spTree>
      <p:nvGrpSpPr>
        <p:cNvPr id="1" name=""/>
        <p:cNvGrpSpPr/>
        <p:nvPr/>
      </p:nvGrpSpPr>
      <p:grpSpPr>
        <a:xfrm>
          <a:off x="0" y="0"/>
          <a:ext cx="0" cy="0"/>
          <a:chOff x="0" y="0"/>
          <a:chExt cx="0" cy="0"/>
        </a:xfrm>
      </p:grpSpPr>
      <p:sp>
        <p:nvSpPr>
          <p:cNvPr id="71" name="Shape 71"/>
          <p:cNvSpPr>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72" name="Shape 72"/>
          <p:cNvSpPr>
            <a:spLocks noGrp="1"/>
          </p:cNvSpPr>
          <p:nvPr>
            <p:ph type="title"/>
          </p:nvPr>
        </p:nvSpPr>
        <p:spPr>
          <a:prstGeom prst="rect">
            <a:avLst/>
          </a:prstGeom>
        </p:spPr>
        <p:txBody>
          <a:bodyPr/>
          <a:lstStyle/>
          <a:p>
            <a:r>
              <a:t>Title Text</a:t>
            </a:r>
          </a:p>
        </p:txBody>
      </p:sp>
      <p:sp>
        <p:nvSpPr>
          <p:cNvPr id="73" name="Shape 73"/>
          <p:cNvSpPr>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74" name="Shape 7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Alt">
    <p:spTree>
      <p:nvGrpSpPr>
        <p:cNvPr id="1" name=""/>
        <p:cNvGrpSpPr/>
        <p:nvPr/>
      </p:nvGrpSpPr>
      <p:grpSpPr>
        <a:xfrm>
          <a:off x="0" y="0"/>
          <a:ext cx="0" cy="0"/>
          <a:chOff x="0" y="0"/>
          <a:chExt cx="0" cy="0"/>
        </a:xfrm>
      </p:grpSpPr>
      <p:sp>
        <p:nvSpPr>
          <p:cNvPr id="81" name="Shape 81"/>
          <p:cNvSpPr>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82" name="Shape 82"/>
          <p:cNvSpPr>
            <a:spLocks noGrp="1"/>
          </p:cNvSpPr>
          <p:nvPr>
            <p:ph type="title"/>
          </p:nvPr>
        </p:nvSpPr>
        <p:spPr>
          <a:prstGeom prst="rect">
            <a:avLst/>
          </a:prstGeom>
        </p:spPr>
        <p:txBody>
          <a:bodyPr/>
          <a:lstStyle/>
          <a:p>
            <a:r>
              <a:t>Title Text</a:t>
            </a:r>
          </a:p>
        </p:txBody>
      </p:sp>
      <p:sp>
        <p:nvSpPr>
          <p:cNvPr id="83" name="Shape 83"/>
          <p:cNvSpPr>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84" name="Shape 8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Bullets &amp; Photo">
    <p:bg>
      <p:bgPr>
        <a:solidFill>
          <a:srgbClr val="222222"/>
        </a:solidFill>
        <a:effectLst/>
      </p:bgPr>
    </p:bg>
    <p:spTree>
      <p:nvGrpSpPr>
        <p:cNvPr id="1" name=""/>
        <p:cNvGrpSpPr/>
        <p:nvPr/>
      </p:nvGrpSpPr>
      <p:grpSpPr>
        <a:xfrm>
          <a:off x="0" y="0"/>
          <a:ext cx="0" cy="0"/>
          <a:chOff x="0" y="0"/>
          <a:chExt cx="0" cy="0"/>
        </a:xfrm>
      </p:grpSpPr>
      <p:sp>
        <p:nvSpPr>
          <p:cNvPr id="91" name="Shape 91"/>
          <p:cNvSpPr>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92" name="Shape 92"/>
          <p:cNvSpPr>
            <a:spLocks noGrp="1"/>
          </p:cNvSpPr>
          <p:nvPr>
            <p:ph type="pic" sz="half" idx="14"/>
          </p:nvPr>
        </p:nvSpPr>
        <p:spPr>
          <a:xfrm>
            <a:off x="7112000" y="1536700"/>
            <a:ext cx="5486400" cy="7797800"/>
          </a:xfrm>
          <a:prstGeom prst="rect">
            <a:avLst/>
          </a:prstGeom>
        </p:spPr>
        <p:txBody>
          <a:bodyPr lIns="91439" tIns="45719" rIns="91439" bIns="45719">
            <a:noAutofit/>
          </a:bodyPr>
          <a:lstStyle/>
          <a:p>
            <a:endParaRPr/>
          </a:p>
        </p:txBody>
      </p:sp>
      <p:sp>
        <p:nvSpPr>
          <p:cNvPr id="93" name="Shape 93"/>
          <p:cNvSpPr>
            <a:spLocks noGrp="1"/>
          </p:cNvSpPr>
          <p:nvPr>
            <p:ph type="title"/>
          </p:nvPr>
        </p:nvSpPr>
        <p:spPr>
          <a:xfrm>
            <a:off x="406400" y="1536700"/>
            <a:ext cx="6299200" cy="723900"/>
          </a:xfrm>
          <a:prstGeom prst="rect">
            <a:avLst/>
          </a:prstGeom>
        </p:spPr>
        <p:txBody>
          <a:bodyPr/>
          <a:lstStyle/>
          <a:p>
            <a:r>
              <a:t>Title Text</a:t>
            </a:r>
          </a:p>
        </p:txBody>
      </p:sp>
      <p:sp>
        <p:nvSpPr>
          <p:cNvPr id="94" name="Shape 94"/>
          <p:cNvSpPr>
            <a:spLocks noGrp="1"/>
          </p:cNvSpPr>
          <p:nvPr>
            <p:ph type="body" sz="half" idx="1"/>
          </p:nvPr>
        </p:nvSpPr>
        <p:spPr>
          <a:xfrm>
            <a:off x="406400" y="2743200"/>
            <a:ext cx="6299200" cy="6108700"/>
          </a:xfrm>
          <a:prstGeom prst="rect">
            <a:avLst/>
          </a:prstGeom>
        </p:spPr>
        <p:txBody>
          <a:bodyPr/>
          <a:lstStyle>
            <a:lvl1pPr>
              <a:buClr>
                <a:schemeClr val="accent1"/>
              </a:buClr>
              <a:buChar char="▸"/>
              <a:defRPr sz="2800"/>
            </a:lvl1pPr>
            <a:lvl2pPr>
              <a:buClr>
                <a:schemeClr val="accent1"/>
              </a:buClr>
              <a:buChar char="▸"/>
              <a:defRPr sz="2800"/>
            </a:lvl2pPr>
            <a:lvl3pPr>
              <a:buClr>
                <a:schemeClr val="accent1"/>
              </a:buClr>
              <a:buChar char="▸"/>
              <a:defRPr sz="2800"/>
            </a:lvl3pPr>
            <a:lvl4pPr>
              <a:buClr>
                <a:schemeClr val="accent1"/>
              </a:buClr>
              <a:buChar char="▸"/>
              <a:defRPr sz="2800"/>
            </a:lvl4pPr>
            <a:lvl5pPr>
              <a:buClr>
                <a:schemeClr val="accent1"/>
              </a:buClr>
              <a:buChar char="▸"/>
              <a:defRPr sz="2800"/>
            </a:lvl5pPr>
          </a:lstStyle>
          <a:p>
            <a:r>
              <a:t>Body Level One</a:t>
            </a:r>
          </a:p>
          <a:p>
            <a:pPr lvl="1"/>
            <a:r>
              <a:t>Body Level Two</a:t>
            </a:r>
          </a:p>
          <a:p>
            <a:pPr lvl="2"/>
            <a:r>
              <a:t>Body Level Three</a:t>
            </a:r>
          </a:p>
          <a:p>
            <a:pPr lvl="3"/>
            <a:r>
              <a:t>Body Level Four</a:t>
            </a:r>
          </a:p>
          <a:p>
            <a:pPr lvl="4"/>
            <a:r>
              <a:t>Body Level Five</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ullets">
    <p:bg>
      <p:bgPr>
        <a:solidFill>
          <a:srgbClr val="222222"/>
        </a:solidFill>
        <a:effectLst/>
      </p:bgPr>
    </p:bg>
    <p:spTree>
      <p:nvGrpSpPr>
        <p:cNvPr id="1" name=""/>
        <p:cNvGrpSpPr/>
        <p:nvPr/>
      </p:nvGrpSpPr>
      <p:grpSpPr>
        <a:xfrm>
          <a:off x="0" y="0"/>
          <a:ext cx="0" cy="0"/>
          <a:chOff x="0" y="0"/>
          <a:chExt cx="0" cy="0"/>
        </a:xfrm>
      </p:grpSpPr>
      <p:sp>
        <p:nvSpPr>
          <p:cNvPr id="102" name="Shape 102"/>
          <p:cNvSpPr>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103" name="Shape 103"/>
          <p:cNvSpPr>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104" name="Shape 10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 name="Shape 3"/>
          <p:cNvSpPr>
            <a:spLocks noGrp="1"/>
          </p:cNvSpPr>
          <p:nvPr>
            <p:ph type="title"/>
          </p:nvPr>
        </p:nvSpPr>
        <p:spPr>
          <a:xfrm>
            <a:off x="406400" y="1536700"/>
            <a:ext cx="12192000" cy="723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Title Text</a:t>
            </a:r>
          </a:p>
        </p:txBody>
      </p:sp>
      <p:sp>
        <p:nvSpPr>
          <p:cNvPr id="4" name="Shape 4"/>
          <p:cNvSpPr>
            <a:spLocks noGrp="1"/>
          </p:cNvSpPr>
          <p:nvPr>
            <p:ph type="body" idx="1"/>
          </p:nvPr>
        </p:nvSpPr>
        <p:spPr>
          <a:xfrm>
            <a:off x="406400" y="2743200"/>
            <a:ext cx="12192000" cy="61087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12186622" y="431800"/>
            <a:ext cx="406897" cy="457200"/>
          </a:xfrm>
          <a:prstGeom prst="rect">
            <a:avLst/>
          </a:prstGeom>
          <a:ln w="12700">
            <a:miter lim="400000"/>
          </a:ln>
        </p:spPr>
        <p:txBody>
          <a:bodyPr wrap="none" lIns="50800" tIns="50800" rIns="50800" bIns="50800">
            <a:spAutoFit/>
          </a:bodyPr>
          <a:lstStyle>
            <a:lvl1pPr algn="r">
              <a:lnSpc>
                <a:spcPct val="80000"/>
              </a:lnSpc>
              <a:spcBef>
                <a:spcPts val="0"/>
              </a:spcBef>
              <a:defRPr sz="2400">
                <a:latin typeface="DIN Alternate"/>
                <a:ea typeface="DIN Alternate"/>
                <a:cs typeface="DIN Alternate"/>
                <a:sym typeface="DIN Alternate"/>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ransition spd="med"/>
  <p:txStyles>
    <p:titleStyle>
      <a:lvl1pPr marL="0" marR="0" indent="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1pPr>
      <a:lvl2pPr marL="0" marR="0" indent="2286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2pPr>
      <a:lvl3pPr marL="0" marR="0" indent="4572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3pPr>
      <a:lvl4pPr marL="0" marR="0" indent="6858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4pPr>
      <a:lvl5pPr marL="0" marR="0" indent="9144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5pPr>
      <a:lvl6pPr marL="0" marR="0" indent="11430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6pPr>
      <a:lvl7pPr marL="0" marR="0" indent="13716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7pPr>
      <a:lvl8pPr marL="0" marR="0" indent="16002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8pPr>
      <a:lvl9pPr marL="0" marR="0" indent="18288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9pPr>
    </p:titleStyle>
    <p:bodyStyle>
      <a:lvl1pPr marL="444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1pPr>
      <a:lvl2pPr marL="889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2pPr>
      <a:lvl3pPr marL="1333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3pPr>
      <a:lvl4pPr marL="1778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4pPr>
      <a:lvl5pPr marL="2222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5pPr>
      <a:lvl6pPr marL="2667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6pPr>
      <a:lvl7pPr marL="3111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7pPr>
      <a:lvl8pPr marL="3556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8pPr>
      <a:lvl9pPr marL="4000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9pPr>
    </p:bodyStyle>
    <p:otherStyle>
      <a:lvl1pPr marL="0" marR="0" indent="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1pPr>
      <a:lvl2pPr marL="0" marR="0" indent="2286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2pPr>
      <a:lvl3pPr marL="0" marR="0" indent="4572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3pPr>
      <a:lvl4pPr marL="0" marR="0" indent="6858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4pPr>
      <a:lvl5pPr marL="0" marR="0" indent="9144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5pPr>
      <a:lvl6pPr marL="0" marR="0" indent="11430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6pPr>
      <a:lvl7pPr marL="0" marR="0" indent="13716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7pPr>
      <a:lvl8pPr marL="0" marR="0" indent="16002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8pPr>
      <a:lvl9pPr marL="0" marR="0" indent="18288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mailto:rfp@hipson.com" TargetMode="External"/><Relationship Id="rId2" Type="http://schemas.openxmlformats.org/officeDocument/2006/relationships/hyperlink" Target="http://www.hipsonbenefits.com/quote" TargetMode="External"/><Relationship Id="rId1" Type="http://schemas.openxmlformats.org/officeDocument/2006/relationships/slideLayout" Target="../slideLayouts/slideLayout6.xml"/><Relationship Id="rId4" Type="http://schemas.openxmlformats.org/officeDocument/2006/relationships/hyperlink" Target="mailto:jboulet@hipson.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healthcare.gov"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hipsonbenefits.com/quote" TargetMode="External"/><Relationship Id="rId2" Type="http://schemas.openxmlformats.org/officeDocument/2006/relationships/hyperlink" Target="mailto:information@hipson.com" TargetMode="External"/><Relationship Id="rId1" Type="http://schemas.openxmlformats.org/officeDocument/2006/relationships/slideLayout" Target="../slideLayouts/slideLayout6.xml"/><Relationship Id="rId4" Type="http://schemas.openxmlformats.org/officeDocument/2006/relationships/hyperlink" Target="mailto:jboulet@hipson.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p:cNvSpPr>
          <p:nvPr>
            <p:ph type="ctrTitle"/>
          </p:nvPr>
        </p:nvSpPr>
        <p:spPr>
          <a:xfrm>
            <a:off x="406400" y="6438727"/>
            <a:ext cx="11981841" cy="2129076"/>
          </a:xfrm>
          <a:prstGeom prst="rect">
            <a:avLst/>
          </a:prstGeom>
        </p:spPr>
        <p:txBody>
          <a:bodyPr>
            <a:normAutofit/>
          </a:bodyPr>
          <a:lstStyle/>
          <a:p>
            <a:r>
              <a:rPr sz="9600" dirty="0"/>
              <a:t>Hipson benefits</a:t>
            </a:r>
          </a:p>
        </p:txBody>
      </p:sp>
      <p:sp>
        <p:nvSpPr>
          <p:cNvPr id="167" name="Shape 167"/>
          <p:cNvSpPr>
            <a:spLocks noGrp="1"/>
          </p:cNvSpPr>
          <p:nvPr>
            <p:ph type="subTitle" sz="quarter" idx="1"/>
          </p:nvPr>
        </p:nvSpPr>
        <p:spPr>
          <a:xfrm>
            <a:off x="406400" y="3728581"/>
            <a:ext cx="12192000" cy="1803400"/>
          </a:xfrm>
          <a:prstGeom prst="rect">
            <a:avLst/>
          </a:prstGeom>
        </p:spPr>
        <p:txBody>
          <a:bodyPr/>
          <a:lstStyle/>
          <a:p>
            <a:r>
              <a:rPr dirty="0"/>
              <a:t>ABA + Insurance workshop</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Shape 213"/>
          <p:cNvSpPr>
            <a:spLocks noGrp="1"/>
          </p:cNvSpPr>
          <p:nvPr>
            <p:ph type="body" idx="13"/>
          </p:nvPr>
        </p:nvSpPr>
        <p:spPr>
          <a:prstGeom prst="rect">
            <a:avLst/>
          </a:prstGeom>
        </p:spPr>
        <p:txBody>
          <a:bodyPr/>
          <a:lstStyle/>
          <a:p>
            <a:r>
              <a:t>hipson benefits insurance workshop</a:t>
            </a:r>
          </a:p>
        </p:txBody>
      </p:sp>
      <p:sp>
        <p:nvSpPr>
          <p:cNvPr id="214" name="Shape 214"/>
          <p:cNvSpPr>
            <a:spLocks noGrp="1"/>
          </p:cNvSpPr>
          <p:nvPr>
            <p:ph type="title"/>
          </p:nvPr>
        </p:nvSpPr>
        <p:spPr>
          <a:prstGeom prst="rect">
            <a:avLst/>
          </a:prstGeom>
        </p:spPr>
        <p:txBody>
          <a:bodyPr/>
          <a:lstStyle>
            <a:lvl1pPr defTabSz="467359">
              <a:spcBef>
                <a:spcPts val="2200"/>
              </a:spcBef>
              <a:defRPr sz="4800"/>
            </a:lvl1pPr>
          </a:lstStyle>
          <a:p>
            <a:r>
              <a:rPr lang="en-US" dirty="0"/>
              <a:t>Available insurance providers</a:t>
            </a:r>
            <a:endParaRPr dirty="0"/>
          </a:p>
        </p:txBody>
      </p:sp>
      <p:sp>
        <p:nvSpPr>
          <p:cNvPr id="215" name="Shape 215"/>
          <p:cNvSpPr>
            <a:spLocks noGrp="1"/>
          </p:cNvSpPr>
          <p:nvPr>
            <p:ph type="body" idx="1"/>
          </p:nvPr>
        </p:nvSpPr>
        <p:spPr>
          <a:xfrm>
            <a:off x="304800" y="2467627"/>
            <a:ext cx="12192000" cy="6384273"/>
          </a:xfrm>
          <a:prstGeom prst="rect">
            <a:avLst/>
          </a:prstGeom>
        </p:spPr>
        <p:txBody>
          <a:bodyPr/>
          <a:lstStyle>
            <a:lvl1pPr marL="0" indent="0">
              <a:buSzTx/>
              <a:buNone/>
            </a:lvl1pPr>
          </a:lstStyle>
          <a:p>
            <a:pPr marL="457200" indent="-457200">
              <a:buFont typeface="Wingdings" panose="05000000000000000000" pitchFamily="2" charset="2"/>
              <a:buChar char="§"/>
            </a:pPr>
            <a:r>
              <a:rPr lang="en-US" dirty="0"/>
              <a:t>Important: Varies by county</a:t>
            </a:r>
          </a:p>
          <a:p>
            <a:pPr marL="457200" indent="-457200">
              <a:buFont typeface="Wingdings" panose="05000000000000000000" pitchFamily="2" charset="2"/>
              <a:buChar char="§"/>
            </a:pPr>
            <a:r>
              <a:rPr lang="en-US" dirty="0"/>
              <a:t>In Dallas County</a:t>
            </a:r>
          </a:p>
          <a:p>
            <a:pPr marL="1346200" lvl="1" indent="-457200">
              <a:buFont typeface="Wingdings" panose="05000000000000000000" pitchFamily="2" charset="2"/>
              <a:buChar char="§"/>
            </a:pPr>
            <a:r>
              <a:rPr lang="en-US" dirty="0"/>
              <a:t>Blue Cross Blue Shield HMO</a:t>
            </a:r>
          </a:p>
          <a:p>
            <a:pPr marL="1346200" lvl="1" indent="-457200">
              <a:buFont typeface="Wingdings" panose="05000000000000000000" pitchFamily="2" charset="2"/>
              <a:buChar char="§"/>
            </a:pPr>
            <a:r>
              <a:rPr lang="en-US" dirty="0"/>
              <a:t>Molina HMO</a:t>
            </a:r>
          </a:p>
          <a:p>
            <a:pPr marL="1346200" lvl="1" indent="-457200">
              <a:buFont typeface="Wingdings" panose="05000000000000000000" pitchFamily="2" charset="2"/>
              <a:buChar char="§"/>
            </a:pPr>
            <a:r>
              <a:rPr lang="en-US" dirty="0"/>
              <a:t>Ambetter Superior </a:t>
            </a:r>
            <a:r>
              <a:rPr lang="en-US" dirty="0" err="1"/>
              <a:t>Healthplan</a:t>
            </a:r>
            <a:r>
              <a:rPr lang="en-US" dirty="0"/>
              <a:t> HMO</a:t>
            </a:r>
          </a:p>
        </p:txBody>
      </p:sp>
    </p:spTree>
    <p:extLst>
      <p:ext uri="{BB962C8B-B14F-4D97-AF65-F5344CB8AC3E}">
        <p14:creationId xmlns:p14="http://schemas.microsoft.com/office/powerpoint/2010/main" val="389511873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p:cNvSpPr>
          <p:nvPr>
            <p:ph type="body" idx="13"/>
          </p:nvPr>
        </p:nvSpPr>
        <p:spPr>
          <a:prstGeom prst="rect">
            <a:avLst/>
          </a:prstGeom>
        </p:spPr>
        <p:txBody>
          <a:bodyPr/>
          <a:lstStyle/>
          <a:p>
            <a:r>
              <a:t>hipson benefits insurance workshop</a:t>
            </a:r>
          </a:p>
        </p:txBody>
      </p:sp>
      <p:sp>
        <p:nvSpPr>
          <p:cNvPr id="231" name="Shape 231"/>
          <p:cNvSpPr>
            <a:spLocks noGrp="1"/>
          </p:cNvSpPr>
          <p:nvPr>
            <p:ph type="title"/>
          </p:nvPr>
        </p:nvSpPr>
        <p:spPr>
          <a:prstGeom prst="rect">
            <a:avLst/>
          </a:prstGeom>
        </p:spPr>
        <p:txBody>
          <a:bodyPr/>
          <a:lstStyle>
            <a:lvl1pPr defTabSz="467359">
              <a:spcBef>
                <a:spcPts val="2200"/>
              </a:spcBef>
              <a:defRPr sz="4800"/>
            </a:lvl1pPr>
          </a:lstStyle>
          <a:p>
            <a:r>
              <a:t>Additional strategies</a:t>
            </a:r>
          </a:p>
        </p:txBody>
      </p:sp>
      <p:sp>
        <p:nvSpPr>
          <p:cNvPr id="232" name="Shape 232"/>
          <p:cNvSpPr>
            <a:spLocks noGrp="1"/>
          </p:cNvSpPr>
          <p:nvPr>
            <p:ph type="body" idx="1"/>
          </p:nvPr>
        </p:nvSpPr>
        <p:spPr>
          <a:prstGeom prst="rect">
            <a:avLst/>
          </a:prstGeom>
        </p:spPr>
        <p:txBody>
          <a:bodyPr/>
          <a:lstStyle/>
          <a:p>
            <a:pPr defTabSz="566674">
              <a:spcBef>
                <a:spcPts val="2700"/>
              </a:spcBef>
              <a:buFont typeface="Wingdings" panose="05000000000000000000" pitchFamily="2" charset="2"/>
              <a:buChar char="§"/>
              <a:defRPr sz="3298"/>
            </a:pPr>
            <a:r>
              <a:rPr dirty="0"/>
              <a:t>Do you own your own business? </a:t>
            </a:r>
          </a:p>
          <a:p>
            <a:pPr marL="888365" lvl="1" indent="-457200" defTabSz="566674">
              <a:spcBef>
                <a:spcPts val="2700"/>
              </a:spcBef>
              <a:buFont typeface="Wingdings" panose="05000000000000000000" pitchFamily="2" charset="2"/>
              <a:buChar char="§"/>
              <a:defRPr sz="3298"/>
            </a:pPr>
            <a:r>
              <a:rPr dirty="0"/>
              <a:t>We can write small group PPOs with 2 employees, including husband and wife teams in </a:t>
            </a:r>
            <a:r>
              <a:rPr lang="en-US" dirty="0"/>
              <a:t>many</a:t>
            </a:r>
            <a:r>
              <a:rPr dirty="0"/>
              <a:t> cases. </a:t>
            </a:r>
          </a:p>
          <a:p>
            <a:pPr defTabSz="566674">
              <a:spcBef>
                <a:spcPts val="2700"/>
              </a:spcBef>
              <a:buFont typeface="Wingdings" panose="05000000000000000000" pitchFamily="2" charset="2"/>
              <a:buChar char="§"/>
              <a:defRPr sz="3298"/>
            </a:pPr>
            <a:r>
              <a:rPr dirty="0"/>
              <a:t>Small employer doesn’t offer benefits?</a:t>
            </a:r>
          </a:p>
          <a:p>
            <a:pPr marL="888365" lvl="1" indent="-457200" defTabSz="566674">
              <a:spcBef>
                <a:spcPts val="2700"/>
              </a:spcBef>
              <a:buFont typeface="Wingdings" panose="05000000000000000000" pitchFamily="2" charset="2"/>
              <a:buChar char="§"/>
              <a:defRPr sz="3298"/>
            </a:pPr>
            <a:r>
              <a:rPr dirty="0"/>
              <a:t>Approach them if possible. We can work with them. If they setup a plan for January 1 they have freedom. Can offer a plan with no contribution but you can get access to PPOs.</a:t>
            </a:r>
          </a:p>
          <a:p>
            <a:pPr marL="888365" lvl="1" indent="-457200" defTabSz="566674">
              <a:spcBef>
                <a:spcPts val="2700"/>
              </a:spcBef>
              <a:buFont typeface="Wingdings" panose="05000000000000000000" pitchFamily="2" charset="2"/>
              <a:buChar char="§"/>
              <a:defRPr sz="3298"/>
            </a:pPr>
            <a:r>
              <a:rPr dirty="0"/>
              <a:t>Owners may be in the same position you are.</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p:cNvSpPr>
          <p:nvPr>
            <p:ph type="body" idx="13"/>
          </p:nvPr>
        </p:nvSpPr>
        <p:spPr>
          <a:prstGeom prst="rect">
            <a:avLst/>
          </a:prstGeom>
        </p:spPr>
        <p:txBody>
          <a:bodyPr/>
          <a:lstStyle/>
          <a:p>
            <a:r>
              <a:t>Hipson benefits insurance workshop</a:t>
            </a:r>
          </a:p>
        </p:txBody>
      </p:sp>
      <p:sp>
        <p:nvSpPr>
          <p:cNvPr id="190" name="Shape 190"/>
          <p:cNvSpPr>
            <a:spLocks noGrp="1"/>
          </p:cNvSpPr>
          <p:nvPr>
            <p:ph type="title"/>
          </p:nvPr>
        </p:nvSpPr>
        <p:spPr>
          <a:prstGeom prst="rect">
            <a:avLst/>
          </a:prstGeom>
        </p:spPr>
        <p:txBody>
          <a:bodyPr/>
          <a:lstStyle>
            <a:lvl1pPr defTabSz="467359">
              <a:spcBef>
                <a:spcPts val="2200"/>
              </a:spcBef>
              <a:defRPr sz="4800"/>
            </a:lvl1pPr>
          </a:lstStyle>
          <a:p>
            <a:r>
              <a:t>Why work with a broker</a:t>
            </a:r>
          </a:p>
        </p:txBody>
      </p:sp>
      <p:sp>
        <p:nvSpPr>
          <p:cNvPr id="191" name="Shape 191"/>
          <p:cNvSpPr>
            <a:spLocks noGrp="1"/>
          </p:cNvSpPr>
          <p:nvPr>
            <p:ph type="body" idx="1"/>
          </p:nvPr>
        </p:nvSpPr>
        <p:spPr>
          <a:prstGeom prst="rect">
            <a:avLst/>
          </a:prstGeom>
        </p:spPr>
        <p:txBody>
          <a:bodyPr/>
          <a:lstStyle/>
          <a:p>
            <a:pPr defTabSz="473201">
              <a:spcBef>
                <a:spcPts val="2200"/>
              </a:spcBef>
              <a:buFont typeface="Wingdings" panose="05000000000000000000" pitchFamily="2" charset="2"/>
              <a:buChar char="§"/>
              <a:defRPr sz="2754"/>
            </a:pPr>
            <a:r>
              <a:rPr dirty="0"/>
              <a:t>Information: Our office is in constant contact with various insurance companies and works to stay ahead of the curve. We use this information to help clinics and families stay informed about upcoming changes. </a:t>
            </a:r>
          </a:p>
          <a:p>
            <a:pPr defTabSz="473201">
              <a:spcBef>
                <a:spcPts val="2200"/>
              </a:spcBef>
              <a:buFont typeface="Wingdings" panose="05000000000000000000" pitchFamily="2" charset="2"/>
              <a:buChar char="§"/>
              <a:defRPr sz="2754"/>
            </a:pPr>
            <a:r>
              <a:rPr dirty="0"/>
              <a:t>Plan Navigation: Not all plans are created equally. Our office takes the time to understand the actual contract, not just the summary of benefits, of each plan you will be considering. We can use this to advise you on how specific plan aspects may impact your child’s therapy.</a:t>
            </a:r>
          </a:p>
          <a:p>
            <a:pPr defTabSz="473201">
              <a:spcBef>
                <a:spcPts val="2200"/>
              </a:spcBef>
              <a:buFont typeface="Wingdings" panose="05000000000000000000" pitchFamily="2" charset="2"/>
              <a:buChar char="§"/>
              <a:defRPr sz="2754"/>
            </a:pPr>
            <a:r>
              <a:rPr dirty="0"/>
              <a:t>Service: We hope that every child goes through every year without a single problem and without needing to contact us for help. That’s just not always the case. When problems arise, we have a team that will walk through it with you or work with your provider. </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p:cNvSpPr>
          <p:nvPr>
            <p:ph type="body" idx="13"/>
          </p:nvPr>
        </p:nvSpPr>
        <p:spPr>
          <a:prstGeom prst="rect">
            <a:avLst/>
          </a:prstGeom>
        </p:spPr>
        <p:txBody>
          <a:bodyPr/>
          <a:lstStyle/>
          <a:p>
            <a:r>
              <a:t>hipson benefits insurance workshop</a:t>
            </a:r>
          </a:p>
        </p:txBody>
      </p:sp>
      <p:sp>
        <p:nvSpPr>
          <p:cNvPr id="194" name="Shape 194"/>
          <p:cNvSpPr>
            <a:spLocks noGrp="1"/>
          </p:cNvSpPr>
          <p:nvPr>
            <p:ph type="title"/>
          </p:nvPr>
        </p:nvSpPr>
        <p:spPr>
          <a:prstGeom prst="rect">
            <a:avLst/>
          </a:prstGeom>
        </p:spPr>
        <p:txBody>
          <a:bodyPr/>
          <a:lstStyle>
            <a:lvl1pPr defTabSz="467359">
              <a:spcBef>
                <a:spcPts val="2200"/>
              </a:spcBef>
              <a:defRPr sz="4800"/>
            </a:lvl1pPr>
          </a:lstStyle>
          <a:p>
            <a:r>
              <a:t>what does it cost?</a:t>
            </a:r>
          </a:p>
        </p:txBody>
      </p:sp>
      <p:sp>
        <p:nvSpPr>
          <p:cNvPr id="195" name="Shape 195"/>
          <p:cNvSpPr>
            <a:spLocks noGrp="1"/>
          </p:cNvSpPr>
          <p:nvPr>
            <p:ph type="body" idx="1"/>
          </p:nvPr>
        </p:nvSpPr>
        <p:spPr>
          <a:prstGeom prst="rect">
            <a:avLst/>
          </a:prstGeom>
        </p:spPr>
        <p:txBody>
          <a:bodyPr/>
          <a:lstStyle/>
          <a:p>
            <a:pPr defTabSz="519937">
              <a:spcBef>
                <a:spcPts val="2400"/>
              </a:spcBef>
              <a:buFont typeface="Wingdings" panose="05000000000000000000" pitchFamily="2" charset="2"/>
              <a:buChar char="§"/>
              <a:defRPr sz="3026"/>
            </a:pPr>
            <a:r>
              <a:rPr dirty="0"/>
              <a:t>We do charge a one time fee of $200 for our services.</a:t>
            </a:r>
          </a:p>
          <a:p>
            <a:pPr marL="852805" lvl="1" indent="-457200" defTabSz="519937">
              <a:spcBef>
                <a:spcPts val="2400"/>
              </a:spcBef>
              <a:buFont typeface="Wingdings" panose="05000000000000000000" pitchFamily="2" charset="2"/>
              <a:buChar char="§"/>
              <a:defRPr sz="3026"/>
            </a:pPr>
            <a:r>
              <a:rPr dirty="0"/>
              <a:t>This is once per policy (not recharged if you renew the plan the following the year)</a:t>
            </a:r>
          </a:p>
          <a:p>
            <a:pPr marL="852805" lvl="1" indent="-457200" defTabSz="519937">
              <a:spcBef>
                <a:spcPts val="2400"/>
              </a:spcBef>
              <a:buFont typeface="Wingdings" panose="05000000000000000000" pitchFamily="2" charset="2"/>
              <a:buChar char="§"/>
              <a:defRPr sz="3026"/>
            </a:pPr>
            <a:r>
              <a:rPr dirty="0"/>
              <a:t>And once per family (not charged for multiple children within the same family)</a:t>
            </a:r>
          </a:p>
          <a:p>
            <a:pPr defTabSz="519937">
              <a:spcBef>
                <a:spcPts val="2400"/>
              </a:spcBef>
              <a:buFont typeface="Wingdings" panose="05000000000000000000" pitchFamily="2" charset="2"/>
              <a:buChar char="§"/>
              <a:defRPr sz="3026"/>
            </a:pPr>
            <a:r>
              <a:rPr dirty="0"/>
              <a:t>The fee is designed to cover our year round research, placement and ongoing service of these policies. </a:t>
            </a:r>
          </a:p>
          <a:p>
            <a:pPr defTabSz="519937">
              <a:spcBef>
                <a:spcPts val="2400"/>
              </a:spcBef>
              <a:buFont typeface="Wingdings" panose="05000000000000000000" pitchFamily="2" charset="2"/>
              <a:buChar char="§"/>
              <a:defRPr sz="3026"/>
            </a:pPr>
            <a:r>
              <a:rPr dirty="0"/>
              <a:t>The fee should not be a barrier to your child’s therapy. We can work with you if it is.</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p:cNvSpPr>
            <a:spLocks noGrp="1"/>
          </p:cNvSpPr>
          <p:nvPr>
            <p:ph type="body" idx="13"/>
          </p:nvPr>
        </p:nvSpPr>
        <p:spPr>
          <a:prstGeom prst="rect">
            <a:avLst/>
          </a:prstGeom>
        </p:spPr>
        <p:txBody>
          <a:bodyPr/>
          <a:lstStyle/>
          <a:p>
            <a:r>
              <a:t>hipson benefits insurance workshop</a:t>
            </a:r>
          </a:p>
        </p:txBody>
      </p:sp>
      <p:sp>
        <p:nvSpPr>
          <p:cNvPr id="219" name="Shape 219"/>
          <p:cNvSpPr>
            <a:spLocks noGrp="1"/>
          </p:cNvSpPr>
          <p:nvPr>
            <p:ph type="title"/>
          </p:nvPr>
        </p:nvSpPr>
        <p:spPr>
          <a:prstGeom prst="rect">
            <a:avLst/>
          </a:prstGeom>
        </p:spPr>
        <p:txBody>
          <a:bodyPr/>
          <a:lstStyle>
            <a:lvl1pPr defTabSz="467359">
              <a:spcBef>
                <a:spcPts val="2200"/>
              </a:spcBef>
              <a:defRPr sz="4800"/>
            </a:lvl1pPr>
          </a:lstStyle>
          <a:p>
            <a:r>
              <a:t>how to get enrolled</a:t>
            </a:r>
          </a:p>
        </p:txBody>
      </p:sp>
      <p:sp>
        <p:nvSpPr>
          <p:cNvPr id="220" name="Shape 220"/>
          <p:cNvSpPr>
            <a:spLocks noGrp="1"/>
          </p:cNvSpPr>
          <p:nvPr>
            <p:ph type="body" idx="1"/>
          </p:nvPr>
        </p:nvSpPr>
        <p:spPr>
          <a:prstGeom prst="rect">
            <a:avLst/>
          </a:prstGeom>
        </p:spPr>
        <p:txBody>
          <a:bodyPr/>
          <a:lstStyle/>
          <a:p>
            <a:pPr defTabSz="490727">
              <a:spcBef>
                <a:spcPts val="2300"/>
              </a:spcBef>
              <a:buFont typeface="Wingdings" panose="05000000000000000000" pitchFamily="2" charset="2"/>
              <a:buChar char="§"/>
              <a:defRPr sz="2856"/>
            </a:pPr>
            <a:r>
              <a:rPr dirty="0"/>
              <a:t>Make sure we have you and your child’s information</a:t>
            </a:r>
          </a:p>
          <a:p>
            <a:pPr marL="830580" lvl="1" indent="-457200" defTabSz="490727">
              <a:spcBef>
                <a:spcPts val="2300"/>
              </a:spcBef>
              <a:buFont typeface="Wingdings" panose="05000000000000000000" pitchFamily="2" charset="2"/>
              <a:buChar char="§"/>
              <a:defRPr sz="2856"/>
            </a:pPr>
            <a:r>
              <a:rPr dirty="0"/>
              <a:t>provide it at </a:t>
            </a:r>
            <a:r>
              <a:rPr u="sng" dirty="0">
                <a:solidFill>
                  <a:schemeClr val="accent1"/>
                </a:solidFill>
                <a:hlinkClick r:id="rId2"/>
              </a:rPr>
              <a:t>www.hipsonbenefits.com/quote</a:t>
            </a:r>
          </a:p>
          <a:p>
            <a:pPr marL="830580" lvl="1" indent="-457200" defTabSz="490727">
              <a:spcBef>
                <a:spcPts val="2300"/>
              </a:spcBef>
              <a:buFont typeface="Wingdings" panose="05000000000000000000" pitchFamily="2" charset="2"/>
              <a:buChar char="§"/>
              <a:defRPr sz="2856"/>
            </a:pPr>
            <a:r>
              <a:rPr dirty="0"/>
              <a:t>email </a:t>
            </a:r>
            <a:r>
              <a:rPr u="sng" dirty="0">
                <a:solidFill>
                  <a:schemeClr val="accent1"/>
                </a:solidFill>
                <a:hlinkClick r:id="rId3"/>
              </a:rPr>
              <a:t>rfp@hipson.com</a:t>
            </a:r>
          </a:p>
          <a:p>
            <a:pPr defTabSz="490727">
              <a:spcBef>
                <a:spcPts val="2300"/>
              </a:spcBef>
              <a:buFont typeface="Wingdings" panose="05000000000000000000" pitchFamily="2" charset="2"/>
              <a:buChar char="§"/>
              <a:defRPr sz="2856"/>
            </a:pPr>
            <a:r>
              <a:rPr dirty="0"/>
              <a:t>Send in signed fee disclosure along with check OR request electronic invoice</a:t>
            </a:r>
          </a:p>
          <a:p>
            <a:pPr marL="830580" lvl="1" indent="-457200" defTabSz="490727">
              <a:spcBef>
                <a:spcPts val="2300"/>
              </a:spcBef>
              <a:buFont typeface="Wingdings" panose="05000000000000000000" pitchFamily="2" charset="2"/>
              <a:buChar char="§"/>
              <a:defRPr sz="2856"/>
            </a:pPr>
            <a:r>
              <a:rPr u="sng" dirty="0">
                <a:solidFill>
                  <a:schemeClr val="accent1"/>
                </a:solidFill>
                <a:hlinkClick r:id="rId4"/>
              </a:rPr>
              <a:t>jboulet@hipson.com</a:t>
            </a:r>
          </a:p>
          <a:p>
            <a:pPr defTabSz="490727">
              <a:spcBef>
                <a:spcPts val="2300"/>
              </a:spcBef>
              <a:buFont typeface="Wingdings" panose="05000000000000000000" pitchFamily="2" charset="2"/>
              <a:buChar char="§"/>
              <a:defRPr sz="2856"/>
            </a:pPr>
            <a:r>
              <a:rPr dirty="0"/>
              <a:t>We will send you an electronic plan comparison beginning November 1st. Enrollment can be done directly through links provided.</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a:spLocks noGrp="1"/>
          </p:cNvSpPr>
          <p:nvPr>
            <p:ph type="body" idx="13"/>
          </p:nvPr>
        </p:nvSpPr>
        <p:spPr>
          <a:prstGeom prst="rect">
            <a:avLst/>
          </a:prstGeom>
        </p:spPr>
        <p:txBody>
          <a:bodyPr/>
          <a:lstStyle/>
          <a:p>
            <a:r>
              <a:t>hipson benefits insurance workshop</a:t>
            </a:r>
          </a:p>
        </p:txBody>
      </p:sp>
      <p:sp>
        <p:nvSpPr>
          <p:cNvPr id="223" name="Shape 223"/>
          <p:cNvSpPr>
            <a:spLocks noGrp="1"/>
          </p:cNvSpPr>
          <p:nvPr>
            <p:ph type="title"/>
          </p:nvPr>
        </p:nvSpPr>
        <p:spPr>
          <a:prstGeom prst="rect">
            <a:avLst/>
          </a:prstGeom>
        </p:spPr>
        <p:txBody>
          <a:bodyPr>
            <a:normAutofit fontScale="90000"/>
          </a:bodyPr>
          <a:lstStyle>
            <a:lvl1pPr defTabSz="467359">
              <a:spcBef>
                <a:spcPts val="2200"/>
              </a:spcBef>
              <a:defRPr sz="4800"/>
            </a:lvl1pPr>
          </a:lstStyle>
          <a:p>
            <a:r>
              <a:t>Timeline for enrolling in an individual plan</a:t>
            </a:r>
          </a:p>
        </p:txBody>
      </p:sp>
      <p:sp>
        <p:nvSpPr>
          <p:cNvPr id="224" name="Shape 224"/>
          <p:cNvSpPr>
            <a:spLocks noGrp="1"/>
          </p:cNvSpPr>
          <p:nvPr>
            <p:ph type="body" idx="1"/>
          </p:nvPr>
        </p:nvSpPr>
        <p:spPr>
          <a:prstGeom prst="rect">
            <a:avLst/>
          </a:prstGeom>
        </p:spPr>
        <p:txBody>
          <a:bodyPr/>
          <a:lstStyle/>
          <a:p>
            <a:pPr defTabSz="484886">
              <a:spcBef>
                <a:spcPts val="2300"/>
              </a:spcBef>
              <a:buFont typeface="Wingdings" panose="05000000000000000000" pitchFamily="2" charset="2"/>
              <a:buChar char="§"/>
              <a:defRPr sz="2822"/>
            </a:pPr>
            <a:r>
              <a:rPr dirty="0"/>
              <a:t>For plans beginning on January 1st</a:t>
            </a:r>
          </a:p>
          <a:p>
            <a:pPr marL="826135" lvl="1" indent="-457200" defTabSz="484886">
              <a:spcBef>
                <a:spcPts val="2300"/>
              </a:spcBef>
              <a:buFont typeface="Wingdings" panose="05000000000000000000" pitchFamily="2" charset="2"/>
              <a:buChar char="§"/>
              <a:defRPr sz="2822"/>
            </a:pPr>
            <a:r>
              <a:rPr dirty="0"/>
              <a:t>Enrollment opens on November 1st</a:t>
            </a:r>
          </a:p>
          <a:p>
            <a:pPr marL="826135" lvl="1" indent="-457200" defTabSz="484886">
              <a:spcBef>
                <a:spcPts val="2300"/>
              </a:spcBef>
              <a:buFont typeface="Wingdings" panose="05000000000000000000" pitchFamily="2" charset="2"/>
              <a:buChar char="§"/>
              <a:defRPr sz="2822"/>
            </a:pPr>
            <a:r>
              <a:rPr dirty="0"/>
              <a:t>First round ends December 15</a:t>
            </a:r>
            <a:r>
              <a:rPr baseline="30000" dirty="0"/>
              <a:t>th</a:t>
            </a:r>
            <a:endParaRPr dirty="0"/>
          </a:p>
          <a:p>
            <a:pPr defTabSz="484886">
              <a:spcBef>
                <a:spcPts val="2300"/>
              </a:spcBef>
              <a:buFont typeface="Wingdings" panose="05000000000000000000" pitchFamily="2" charset="2"/>
              <a:buChar char="§"/>
              <a:defRPr sz="2822"/>
            </a:pPr>
            <a:r>
              <a:rPr lang="en-US" dirty="0"/>
              <a:t>After December 15</a:t>
            </a:r>
            <a:r>
              <a:rPr lang="en-US" baseline="30000" dirty="0"/>
              <a:t>th</a:t>
            </a:r>
            <a:r>
              <a:rPr lang="en-US" dirty="0"/>
              <a:t> the ONLY way you can enroll in a plan is with a qualifying life event.</a:t>
            </a:r>
          </a:p>
          <a:p>
            <a:pPr lvl="1" defTabSz="484886">
              <a:spcBef>
                <a:spcPts val="2300"/>
              </a:spcBef>
              <a:buFont typeface="Wingdings" panose="05000000000000000000" pitchFamily="2" charset="2"/>
              <a:buChar char="§"/>
              <a:defRPr sz="2822"/>
            </a:pPr>
            <a:r>
              <a:rPr lang="en-US" dirty="0"/>
              <a:t>Move from one state to another</a:t>
            </a:r>
          </a:p>
          <a:p>
            <a:pPr lvl="1" defTabSz="484886">
              <a:spcBef>
                <a:spcPts val="2300"/>
              </a:spcBef>
              <a:buFont typeface="Wingdings" panose="05000000000000000000" pitchFamily="2" charset="2"/>
              <a:buChar char="§"/>
              <a:defRPr sz="2822"/>
            </a:pPr>
            <a:r>
              <a:rPr lang="en-US" dirty="0"/>
              <a:t>Loss of access to prior HMO</a:t>
            </a:r>
          </a:p>
          <a:p>
            <a:pPr lvl="1" defTabSz="484886">
              <a:spcBef>
                <a:spcPts val="2300"/>
              </a:spcBef>
              <a:buFont typeface="Wingdings" panose="05000000000000000000" pitchFamily="2" charset="2"/>
              <a:buChar char="§"/>
              <a:defRPr sz="2822"/>
            </a:pPr>
            <a:r>
              <a:rPr lang="en-US" dirty="0"/>
              <a:t>Involuntary termination of prior plan</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a:spLocks noGrp="1"/>
          </p:cNvSpPr>
          <p:nvPr>
            <p:ph type="body" idx="13"/>
          </p:nvPr>
        </p:nvSpPr>
        <p:spPr>
          <a:prstGeom prst="rect">
            <a:avLst/>
          </a:prstGeom>
        </p:spPr>
        <p:txBody>
          <a:bodyPr/>
          <a:lstStyle/>
          <a:p>
            <a:r>
              <a:t>hipson benefits insurance workshop</a:t>
            </a:r>
          </a:p>
        </p:txBody>
      </p:sp>
      <p:sp>
        <p:nvSpPr>
          <p:cNvPr id="239" name="Shape 239"/>
          <p:cNvSpPr>
            <a:spLocks noGrp="1"/>
          </p:cNvSpPr>
          <p:nvPr>
            <p:ph type="title"/>
          </p:nvPr>
        </p:nvSpPr>
        <p:spPr>
          <a:prstGeom prst="rect">
            <a:avLst/>
          </a:prstGeom>
        </p:spPr>
        <p:txBody>
          <a:bodyPr/>
          <a:lstStyle>
            <a:lvl1pPr defTabSz="467359">
              <a:spcBef>
                <a:spcPts val="2200"/>
              </a:spcBef>
              <a:defRPr sz="4800"/>
            </a:lvl1pPr>
          </a:lstStyle>
          <a:p>
            <a:r>
              <a:t>other services</a:t>
            </a:r>
          </a:p>
        </p:txBody>
      </p:sp>
      <p:sp>
        <p:nvSpPr>
          <p:cNvPr id="240" name="Shape 240"/>
          <p:cNvSpPr>
            <a:spLocks noGrp="1"/>
          </p:cNvSpPr>
          <p:nvPr>
            <p:ph type="body" idx="1"/>
          </p:nvPr>
        </p:nvSpPr>
        <p:spPr>
          <a:prstGeom prst="rect">
            <a:avLst/>
          </a:prstGeom>
        </p:spPr>
        <p:txBody>
          <a:bodyPr/>
          <a:lstStyle/>
          <a:p>
            <a:pPr>
              <a:buFont typeface="Wingdings" panose="05000000000000000000" pitchFamily="2" charset="2"/>
              <a:buChar char="§"/>
            </a:pPr>
            <a:r>
              <a:rPr dirty="0"/>
              <a:t>Special Needs Planning</a:t>
            </a:r>
          </a:p>
          <a:p>
            <a:pPr lvl="1">
              <a:buFont typeface="Wingdings" panose="05000000000000000000" pitchFamily="2" charset="2"/>
              <a:buChar char="§"/>
            </a:pPr>
            <a:r>
              <a:rPr dirty="0"/>
              <a:t>Special Needs Trust- one of the most important things that families need to consider. Insurance coverage for ABA gets you through present day needs, a trust protects their future.</a:t>
            </a:r>
          </a:p>
          <a:p>
            <a:pPr>
              <a:buFont typeface="Wingdings" panose="05000000000000000000" pitchFamily="2" charset="2"/>
              <a:buChar char="§"/>
            </a:pPr>
            <a:r>
              <a:rPr dirty="0"/>
              <a:t>Life Insurance</a:t>
            </a:r>
          </a:p>
          <a:p>
            <a:pPr>
              <a:buFont typeface="Wingdings" panose="05000000000000000000" pitchFamily="2" charset="2"/>
              <a:buChar char="§"/>
            </a:pPr>
            <a:r>
              <a:rPr dirty="0"/>
              <a:t>Retirement &amp; Financial Planning</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p:cNvSpPr>
          <p:nvPr>
            <p:ph type="body" idx="13"/>
          </p:nvPr>
        </p:nvSpPr>
        <p:spPr>
          <a:prstGeom prst="rect">
            <a:avLst/>
          </a:prstGeom>
        </p:spPr>
        <p:txBody>
          <a:bodyPr/>
          <a:lstStyle/>
          <a:p>
            <a:r>
              <a:t>Hipson benefits insurance workshop</a:t>
            </a:r>
          </a:p>
        </p:txBody>
      </p:sp>
      <p:sp>
        <p:nvSpPr>
          <p:cNvPr id="243" name="Shape 243"/>
          <p:cNvSpPr>
            <a:spLocks noGrp="1"/>
          </p:cNvSpPr>
          <p:nvPr>
            <p:ph type="title"/>
          </p:nvPr>
        </p:nvSpPr>
        <p:spPr>
          <a:prstGeom prst="rect">
            <a:avLst/>
          </a:prstGeom>
        </p:spPr>
        <p:txBody>
          <a:bodyPr/>
          <a:lstStyle>
            <a:lvl1pPr defTabSz="467359">
              <a:spcBef>
                <a:spcPts val="2200"/>
              </a:spcBef>
              <a:defRPr sz="4800"/>
            </a:lvl1pPr>
          </a:lstStyle>
          <a:p>
            <a:r>
              <a:t>FAQ</a:t>
            </a:r>
          </a:p>
        </p:txBody>
      </p:sp>
      <p:sp>
        <p:nvSpPr>
          <p:cNvPr id="244" name="Shape 244"/>
          <p:cNvSpPr>
            <a:spLocks noGrp="1"/>
          </p:cNvSpPr>
          <p:nvPr>
            <p:ph type="body" idx="1"/>
          </p:nvPr>
        </p:nvSpPr>
        <p:spPr>
          <a:prstGeom prst="rect">
            <a:avLst/>
          </a:prstGeom>
        </p:spPr>
        <p:txBody>
          <a:bodyPr/>
          <a:lstStyle/>
          <a:p>
            <a:pPr defTabSz="344677">
              <a:spcBef>
                <a:spcPts val="1600"/>
              </a:spcBef>
              <a:buFont typeface="Wingdings" panose="05000000000000000000" pitchFamily="2" charset="2"/>
              <a:buChar char="§"/>
              <a:defRPr sz="2006"/>
            </a:pPr>
            <a:r>
              <a:rPr dirty="0"/>
              <a:t>Can I have an individual plan and an employer sponsored plan?</a:t>
            </a:r>
          </a:p>
          <a:p>
            <a:pPr marL="605155" lvl="1" indent="-342900" defTabSz="344677">
              <a:spcBef>
                <a:spcPts val="1600"/>
              </a:spcBef>
              <a:buFont typeface="Wingdings" panose="05000000000000000000" pitchFamily="2" charset="2"/>
              <a:buChar char="§"/>
              <a:defRPr sz="2006"/>
            </a:pPr>
            <a:r>
              <a:rPr dirty="0"/>
              <a:t>In most cases, yes. </a:t>
            </a:r>
          </a:p>
          <a:p>
            <a:pPr defTabSz="344677">
              <a:spcBef>
                <a:spcPts val="1600"/>
              </a:spcBef>
              <a:buFont typeface="Wingdings" panose="05000000000000000000" pitchFamily="2" charset="2"/>
              <a:buChar char="§"/>
              <a:defRPr sz="2006"/>
            </a:pPr>
            <a:r>
              <a:rPr dirty="0"/>
              <a:t>Can I have an individual HMO and an employer PPO?</a:t>
            </a:r>
          </a:p>
          <a:p>
            <a:pPr marL="605155" lvl="1" indent="-342900" defTabSz="344677">
              <a:spcBef>
                <a:spcPts val="1600"/>
              </a:spcBef>
              <a:buFont typeface="Wingdings" panose="05000000000000000000" pitchFamily="2" charset="2"/>
              <a:buChar char="§"/>
              <a:defRPr sz="2006"/>
            </a:pPr>
            <a:r>
              <a:rPr dirty="0"/>
              <a:t>Again, in most cases yes. The two plans will coordinate coverage.</a:t>
            </a:r>
          </a:p>
          <a:p>
            <a:pPr defTabSz="344677">
              <a:spcBef>
                <a:spcPts val="1600"/>
              </a:spcBef>
              <a:buFont typeface="Wingdings" panose="05000000000000000000" pitchFamily="2" charset="2"/>
              <a:buChar char="§"/>
              <a:defRPr sz="2006"/>
            </a:pPr>
            <a:r>
              <a:rPr dirty="0"/>
              <a:t>Which plan is primary?</a:t>
            </a:r>
          </a:p>
          <a:p>
            <a:pPr marL="605155" lvl="1" indent="-342900" defTabSz="344677">
              <a:spcBef>
                <a:spcPts val="1600"/>
              </a:spcBef>
              <a:buFont typeface="Wingdings" panose="05000000000000000000" pitchFamily="2" charset="2"/>
              <a:buChar char="§"/>
              <a:defRPr sz="2006"/>
            </a:pPr>
            <a:r>
              <a:rPr dirty="0"/>
              <a:t>In most cases, the individual plan where the child is the primary policy holder will be the primary plan. However, this is often dictated by the employer plan’s coordination of benefits clause. </a:t>
            </a:r>
          </a:p>
          <a:p>
            <a:pPr defTabSz="344677">
              <a:spcBef>
                <a:spcPts val="1600"/>
              </a:spcBef>
              <a:buFont typeface="Wingdings" panose="05000000000000000000" pitchFamily="2" charset="2"/>
              <a:buChar char="§"/>
              <a:defRPr sz="2006"/>
            </a:pPr>
            <a:r>
              <a:rPr dirty="0"/>
              <a:t>Can I still work with you if I go through </a:t>
            </a:r>
            <a:r>
              <a:rPr u="sng" dirty="0">
                <a:solidFill>
                  <a:schemeClr val="accent1"/>
                </a:solidFill>
                <a:hlinkClick r:id="rId2"/>
              </a:rPr>
              <a:t>healthcare.gov</a:t>
            </a:r>
          </a:p>
          <a:p>
            <a:pPr marL="605155" lvl="1" indent="-342900" defTabSz="344677">
              <a:spcBef>
                <a:spcPts val="1600"/>
              </a:spcBef>
              <a:buFont typeface="Wingdings" panose="05000000000000000000" pitchFamily="2" charset="2"/>
              <a:buChar char="§"/>
              <a:defRPr sz="2006"/>
            </a:pPr>
            <a:r>
              <a:rPr dirty="0"/>
              <a:t>Yes, of course. When completing application, say yes to “are you getting help” and select broker. My information is as follows:</a:t>
            </a:r>
          </a:p>
          <a:p>
            <a:pPr marL="867410" lvl="2" indent="-342900" defTabSz="344677">
              <a:spcBef>
                <a:spcPts val="1600"/>
              </a:spcBef>
              <a:buFont typeface="Wingdings" panose="05000000000000000000" pitchFamily="2" charset="2"/>
              <a:buChar char="§"/>
              <a:defRPr sz="2006"/>
            </a:pPr>
            <a:r>
              <a:rPr dirty="0"/>
              <a:t>Name: Justin Boulet</a:t>
            </a:r>
          </a:p>
          <a:p>
            <a:pPr marL="867410" lvl="2" indent="-342900" defTabSz="344677">
              <a:spcBef>
                <a:spcPts val="1600"/>
              </a:spcBef>
              <a:buFont typeface="Wingdings" panose="05000000000000000000" pitchFamily="2" charset="2"/>
              <a:buChar char="§"/>
              <a:defRPr sz="2006"/>
            </a:pPr>
            <a:r>
              <a:rPr dirty="0"/>
              <a:t>NPN: 8041075</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Shape 246"/>
          <p:cNvSpPr>
            <a:spLocks noGrp="1"/>
          </p:cNvSpPr>
          <p:nvPr>
            <p:ph type="body" idx="13"/>
          </p:nvPr>
        </p:nvSpPr>
        <p:spPr>
          <a:prstGeom prst="rect">
            <a:avLst/>
          </a:prstGeom>
        </p:spPr>
        <p:txBody>
          <a:bodyPr/>
          <a:lstStyle/>
          <a:p>
            <a:r>
              <a:t>hipson benefits insurance workshop</a:t>
            </a:r>
          </a:p>
        </p:txBody>
      </p:sp>
      <p:sp>
        <p:nvSpPr>
          <p:cNvPr id="247" name="Shape 247"/>
          <p:cNvSpPr>
            <a:spLocks noGrp="1"/>
          </p:cNvSpPr>
          <p:nvPr>
            <p:ph type="title"/>
          </p:nvPr>
        </p:nvSpPr>
        <p:spPr>
          <a:prstGeom prst="rect">
            <a:avLst/>
          </a:prstGeom>
        </p:spPr>
        <p:txBody>
          <a:bodyPr/>
          <a:lstStyle>
            <a:lvl1pPr defTabSz="467359">
              <a:spcBef>
                <a:spcPts val="2200"/>
              </a:spcBef>
              <a:defRPr sz="4800"/>
            </a:lvl1pPr>
          </a:lstStyle>
          <a:p>
            <a:r>
              <a:t>How to contact hipson benefits</a:t>
            </a:r>
          </a:p>
        </p:txBody>
      </p:sp>
      <p:sp>
        <p:nvSpPr>
          <p:cNvPr id="248" name="Shape 248"/>
          <p:cNvSpPr>
            <a:spLocks noGrp="1"/>
          </p:cNvSpPr>
          <p:nvPr>
            <p:ph type="body" idx="1"/>
          </p:nvPr>
        </p:nvSpPr>
        <p:spPr>
          <a:prstGeom prst="rect">
            <a:avLst/>
          </a:prstGeom>
        </p:spPr>
        <p:txBody>
          <a:bodyPr/>
          <a:lstStyle/>
          <a:p>
            <a:pPr>
              <a:buFont typeface="Wingdings" panose="05000000000000000000" pitchFamily="2" charset="2"/>
              <a:buChar char="§"/>
            </a:pPr>
            <a:r>
              <a:rPr dirty="0"/>
              <a:t>Phone: 281-493-6862</a:t>
            </a:r>
          </a:p>
          <a:p>
            <a:pPr>
              <a:buFont typeface="Wingdings" panose="05000000000000000000" pitchFamily="2" charset="2"/>
              <a:buChar char="§"/>
            </a:pPr>
            <a:r>
              <a:rPr dirty="0"/>
              <a:t>Email: </a:t>
            </a:r>
            <a:r>
              <a:rPr u="sng" dirty="0">
                <a:solidFill>
                  <a:schemeClr val="accent1"/>
                </a:solidFill>
                <a:hlinkClick r:id="rId2"/>
              </a:rPr>
              <a:t>information@hipson.com</a:t>
            </a:r>
            <a:r>
              <a:rPr dirty="0"/>
              <a:t> </a:t>
            </a:r>
          </a:p>
          <a:p>
            <a:pPr>
              <a:buFont typeface="Wingdings" panose="05000000000000000000" pitchFamily="2" charset="2"/>
              <a:buChar char="§"/>
            </a:pPr>
            <a:r>
              <a:rPr dirty="0"/>
              <a:t>Quotes: </a:t>
            </a:r>
            <a:r>
              <a:rPr u="sng" dirty="0">
                <a:solidFill>
                  <a:schemeClr val="accent1"/>
                </a:solidFill>
                <a:hlinkClick r:id="rId3"/>
              </a:rPr>
              <a:t>www.hipsonbenefits.com/quote</a:t>
            </a:r>
          </a:p>
          <a:p>
            <a:pPr>
              <a:buFont typeface="Wingdings" panose="05000000000000000000" pitchFamily="2" charset="2"/>
              <a:buChar char="§"/>
            </a:pPr>
            <a:r>
              <a:rPr dirty="0"/>
              <a:t>Justin Boulet: </a:t>
            </a:r>
            <a:r>
              <a:rPr u="sng" dirty="0">
                <a:solidFill>
                  <a:schemeClr val="accent1"/>
                </a:solidFill>
                <a:hlinkClick r:id="rId4"/>
              </a:rPr>
              <a:t>jb@hipson.com</a:t>
            </a:r>
            <a:r>
              <a:rPr dirty="0"/>
              <a:t> </a:t>
            </a:r>
          </a:p>
          <a:p>
            <a:pPr>
              <a:buFont typeface="Wingdings" panose="05000000000000000000" pitchFamily="2" charset="2"/>
              <a:buChar char="§"/>
            </a:pPr>
            <a:r>
              <a:rPr dirty="0"/>
              <a:t>Fax: 866-922-6986</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Shape 250"/>
          <p:cNvSpPr>
            <a:spLocks noGrp="1"/>
          </p:cNvSpPr>
          <p:nvPr>
            <p:ph type="body" idx="13"/>
          </p:nvPr>
        </p:nvSpPr>
        <p:spPr>
          <a:xfrm>
            <a:off x="889000" y="2908300"/>
            <a:ext cx="11226800" cy="3379836"/>
          </a:xfrm>
          <a:prstGeom prst="rect">
            <a:avLst/>
          </a:prstGeom>
        </p:spPr>
        <p:txBody>
          <a:bodyPr/>
          <a:lstStyle/>
          <a:p>
            <a:r>
              <a:rPr sz="8800" dirty="0"/>
              <a:t>We are driven by integrity and the needs of our clients.</a:t>
            </a:r>
          </a:p>
        </p:txBody>
      </p:sp>
      <p:sp>
        <p:nvSpPr>
          <p:cNvPr id="251" name="Shape 251"/>
          <p:cNvSpPr>
            <a:spLocks noGrp="1"/>
          </p:cNvSpPr>
          <p:nvPr>
            <p:ph type="body" idx="14"/>
          </p:nvPr>
        </p:nvSpPr>
        <p:spPr>
          <a:prstGeom prst="rect">
            <a:avLst/>
          </a:prstGeom>
        </p:spPr>
        <p:txBody>
          <a:bodyPr/>
          <a:lstStyle/>
          <a:p>
            <a:r>
              <a:t>Hipson Benefits Mission Statement</a:t>
            </a:r>
          </a:p>
        </p:txBody>
      </p:sp>
      <p:sp>
        <p:nvSpPr>
          <p:cNvPr id="252" name="Shape 252"/>
          <p:cNvSpPr>
            <a:spLocks noGrp="1"/>
          </p:cNvSpPr>
          <p:nvPr>
            <p:ph type="body" idx="15"/>
          </p:nvPr>
        </p:nvSpPr>
        <p:spPr>
          <a:prstGeom prst="rect">
            <a:avLst/>
          </a:prstGeom>
        </p:spPr>
        <p:txBody>
          <a:bodyPr/>
          <a:lstStyle/>
          <a:p>
            <a:r>
              <a:t>hipson benefits insurance workshop</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a:spLocks noGrp="1"/>
          </p:cNvSpPr>
          <p:nvPr>
            <p:ph type="body" idx="13"/>
          </p:nvPr>
        </p:nvSpPr>
        <p:spPr>
          <a:prstGeom prst="rect">
            <a:avLst/>
          </a:prstGeom>
        </p:spPr>
        <p:txBody>
          <a:bodyPr/>
          <a:lstStyle/>
          <a:p>
            <a:r>
              <a:t>Hipson benefits insurance workshop</a:t>
            </a:r>
          </a:p>
        </p:txBody>
      </p:sp>
      <p:sp>
        <p:nvSpPr>
          <p:cNvPr id="170" name="Shape 170"/>
          <p:cNvSpPr>
            <a:spLocks noGrp="1"/>
          </p:cNvSpPr>
          <p:nvPr>
            <p:ph type="title"/>
          </p:nvPr>
        </p:nvSpPr>
        <p:spPr>
          <a:prstGeom prst="rect">
            <a:avLst/>
          </a:prstGeom>
        </p:spPr>
        <p:txBody>
          <a:bodyPr/>
          <a:lstStyle>
            <a:lvl1pPr defTabSz="467359">
              <a:spcBef>
                <a:spcPts val="2200"/>
              </a:spcBef>
              <a:defRPr sz="4800"/>
            </a:lvl1pPr>
          </a:lstStyle>
          <a:p>
            <a:r>
              <a:t>Legal disclaimer</a:t>
            </a:r>
          </a:p>
        </p:txBody>
      </p:sp>
      <p:sp>
        <p:nvSpPr>
          <p:cNvPr id="171" name="Shape 171"/>
          <p:cNvSpPr>
            <a:spLocks noGrp="1"/>
          </p:cNvSpPr>
          <p:nvPr>
            <p:ph type="body" idx="1"/>
          </p:nvPr>
        </p:nvSpPr>
        <p:spPr>
          <a:prstGeom prst="rect">
            <a:avLst/>
          </a:prstGeom>
        </p:spPr>
        <p:txBody>
          <a:bodyPr/>
          <a:lstStyle/>
          <a:p>
            <a:pPr defTabSz="502412">
              <a:spcBef>
                <a:spcPts val="2400"/>
              </a:spcBef>
              <a:buFont typeface="Wingdings" panose="05000000000000000000" pitchFamily="2" charset="2"/>
              <a:buChar char="§"/>
              <a:defRPr sz="2924"/>
            </a:pPr>
            <a:r>
              <a:rPr dirty="0"/>
              <a:t>The plan illustrations in this presentation are meant to be approximate representations of existing plans. Pricing and benefits may vary slightly.</a:t>
            </a:r>
          </a:p>
          <a:p>
            <a:pPr defTabSz="502412">
              <a:spcBef>
                <a:spcPts val="2400"/>
              </a:spcBef>
              <a:buFont typeface="Wingdings" panose="05000000000000000000" pitchFamily="2" charset="2"/>
              <a:buChar char="§"/>
              <a:defRPr sz="2924"/>
            </a:pPr>
            <a:r>
              <a:rPr dirty="0"/>
              <a:t>Hipson Benefits and its representatives do not guarantee coverage for services. Services are subject to the terms of the plan’s contracts. </a:t>
            </a:r>
          </a:p>
          <a:p>
            <a:pPr defTabSz="502412">
              <a:spcBef>
                <a:spcPts val="2400"/>
              </a:spcBef>
              <a:buFont typeface="Wingdings" panose="05000000000000000000" pitchFamily="2" charset="2"/>
              <a:buChar char="§"/>
              <a:defRPr sz="2924"/>
            </a:pPr>
            <a:r>
              <a:rPr dirty="0"/>
              <a:t>While Hipson Benefits provides information, research, enrollment services and claims assistance, we are not compelling your or inducing you to purchase any plans.</a:t>
            </a:r>
          </a:p>
          <a:p>
            <a:pPr defTabSz="502412">
              <a:spcBef>
                <a:spcPts val="2400"/>
              </a:spcBef>
              <a:buFont typeface="Wingdings" panose="05000000000000000000" pitchFamily="2" charset="2"/>
              <a:buChar char="§"/>
              <a:defRPr sz="2924"/>
            </a:pPr>
            <a:r>
              <a:rPr dirty="0"/>
              <a:t>Your benefits are determined by the plan document and any applicable state and federal laws.</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a:spLocks noGrp="1"/>
          </p:cNvSpPr>
          <p:nvPr>
            <p:ph type="body" idx="13"/>
          </p:nvPr>
        </p:nvSpPr>
        <p:spPr>
          <a:prstGeom prst="rect">
            <a:avLst/>
          </a:prstGeom>
        </p:spPr>
        <p:txBody>
          <a:bodyPr/>
          <a:lstStyle/>
          <a:p>
            <a:r>
              <a:t>Hipson benefits insurance workshop</a:t>
            </a:r>
          </a:p>
        </p:txBody>
      </p:sp>
      <p:sp>
        <p:nvSpPr>
          <p:cNvPr id="178" name="Shape 178"/>
          <p:cNvSpPr>
            <a:spLocks noGrp="1"/>
          </p:cNvSpPr>
          <p:nvPr>
            <p:ph type="title"/>
          </p:nvPr>
        </p:nvSpPr>
        <p:spPr>
          <a:prstGeom prst="rect">
            <a:avLst/>
          </a:prstGeom>
        </p:spPr>
        <p:txBody>
          <a:bodyPr/>
          <a:lstStyle>
            <a:lvl1pPr defTabSz="467359">
              <a:spcBef>
                <a:spcPts val="2200"/>
              </a:spcBef>
              <a:defRPr sz="4800"/>
            </a:lvl1pPr>
          </a:lstStyle>
          <a:p>
            <a:r>
              <a:t>different plans, different rules</a:t>
            </a:r>
          </a:p>
        </p:txBody>
      </p:sp>
      <p:sp>
        <p:nvSpPr>
          <p:cNvPr id="179" name="Shape 179"/>
          <p:cNvSpPr>
            <a:spLocks noGrp="1"/>
          </p:cNvSpPr>
          <p:nvPr>
            <p:ph type="body" idx="1"/>
          </p:nvPr>
        </p:nvSpPr>
        <p:spPr>
          <a:prstGeom prst="rect">
            <a:avLst/>
          </a:prstGeom>
        </p:spPr>
        <p:txBody>
          <a:bodyPr/>
          <a:lstStyle/>
          <a:p>
            <a:pPr defTabSz="432308">
              <a:spcBef>
                <a:spcPts val="2000"/>
              </a:spcBef>
              <a:buFont typeface="Wingdings" panose="05000000000000000000" pitchFamily="2" charset="2"/>
              <a:buChar char="§"/>
              <a:defRPr sz="2516"/>
            </a:pPr>
            <a:r>
              <a:rPr dirty="0"/>
              <a:t>The most common reason a family reaches out to us is that their employer based plan does not provide coverage for ABA therapy and other therapies prescribed for children on the spectrum. Why?</a:t>
            </a:r>
          </a:p>
          <a:p>
            <a:pPr marL="786130" lvl="1" indent="-457200" defTabSz="432308">
              <a:spcBef>
                <a:spcPts val="2000"/>
              </a:spcBef>
              <a:buFont typeface="Wingdings" panose="05000000000000000000" pitchFamily="2" charset="2"/>
              <a:buChar char="§"/>
              <a:defRPr sz="2516"/>
            </a:pPr>
            <a:r>
              <a:rPr dirty="0"/>
              <a:t>Texas Mandate: Applies only to fully insured groups (in theory)</a:t>
            </a:r>
          </a:p>
          <a:p>
            <a:pPr marL="786130" lvl="1" indent="-457200" defTabSz="432308">
              <a:spcBef>
                <a:spcPts val="2000"/>
              </a:spcBef>
              <a:buFont typeface="Wingdings" panose="05000000000000000000" pitchFamily="2" charset="2"/>
              <a:buChar char="§"/>
              <a:defRPr sz="2516"/>
            </a:pPr>
            <a:r>
              <a:rPr dirty="0"/>
              <a:t>Most large employers are self-funded plans and as such are exempt from the Texas Mandate. (see MHPEA information later in this presentation) </a:t>
            </a:r>
          </a:p>
          <a:p>
            <a:pPr defTabSz="432308">
              <a:spcBef>
                <a:spcPts val="2000"/>
              </a:spcBef>
              <a:buFont typeface="Wingdings" panose="05000000000000000000" pitchFamily="2" charset="2"/>
              <a:buChar char="§"/>
              <a:defRPr sz="2516"/>
            </a:pPr>
            <a:r>
              <a:rPr dirty="0"/>
              <a:t>Individual plans in the state of Texas ARE subject to the mandate.</a:t>
            </a:r>
          </a:p>
          <a:p>
            <a:pPr marL="786130" lvl="1" indent="-457200" defTabSz="432308">
              <a:spcBef>
                <a:spcPts val="2000"/>
              </a:spcBef>
              <a:buFont typeface="Wingdings" panose="05000000000000000000" pitchFamily="2" charset="2"/>
              <a:buChar char="§"/>
              <a:defRPr sz="2516"/>
            </a:pPr>
            <a:r>
              <a:rPr dirty="0"/>
              <a:t>Different plans cover different providers</a:t>
            </a:r>
          </a:p>
          <a:p>
            <a:pPr marL="786130" lvl="1" indent="-457200" defTabSz="432308">
              <a:spcBef>
                <a:spcPts val="2000"/>
              </a:spcBef>
              <a:buFont typeface="Wingdings" panose="05000000000000000000" pitchFamily="2" charset="2"/>
              <a:buChar char="§"/>
              <a:defRPr sz="2516"/>
            </a:pPr>
            <a:r>
              <a:rPr dirty="0"/>
              <a:t>Different plans have different benefits</a:t>
            </a:r>
          </a:p>
          <a:p>
            <a:pPr marL="786130" lvl="1" indent="-457200" defTabSz="432308">
              <a:spcBef>
                <a:spcPts val="2000"/>
              </a:spcBef>
              <a:buFont typeface="Wingdings" panose="05000000000000000000" pitchFamily="2" charset="2"/>
              <a:buChar char="§"/>
              <a:defRPr sz="2516"/>
            </a:pPr>
            <a:r>
              <a:rPr dirty="0"/>
              <a:t>Different plans have unseen benefit limitations</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p:cNvSpPr>
          <p:nvPr>
            <p:ph type="body" idx="13"/>
          </p:nvPr>
        </p:nvSpPr>
        <p:spPr>
          <a:xfrm>
            <a:off x="406400" y="172720"/>
            <a:ext cx="11176000" cy="741681"/>
          </a:xfrm>
          <a:prstGeom prst="rect">
            <a:avLst/>
          </a:prstGeom>
        </p:spPr>
        <p:txBody>
          <a:bodyPr/>
          <a:lstStyle/>
          <a:p>
            <a:endParaRPr/>
          </a:p>
          <a:p>
            <a:r>
              <a:t>Hipson benefits insurance workshop</a:t>
            </a:r>
          </a:p>
        </p:txBody>
      </p:sp>
      <p:sp>
        <p:nvSpPr>
          <p:cNvPr id="174" name="Shape 174"/>
          <p:cNvSpPr>
            <a:spLocks noGrp="1"/>
          </p:cNvSpPr>
          <p:nvPr>
            <p:ph type="title"/>
          </p:nvPr>
        </p:nvSpPr>
        <p:spPr>
          <a:prstGeom prst="rect">
            <a:avLst/>
          </a:prstGeom>
        </p:spPr>
        <p:txBody>
          <a:bodyPr/>
          <a:lstStyle>
            <a:lvl1pPr defTabSz="467359">
              <a:spcBef>
                <a:spcPts val="2200"/>
              </a:spcBef>
              <a:defRPr sz="4800"/>
            </a:lvl1pPr>
          </a:lstStyle>
          <a:p>
            <a:r>
              <a:rPr lang="en-US" dirty="0"/>
              <a:t>Basic insurance terminology</a:t>
            </a:r>
            <a:endParaRPr dirty="0"/>
          </a:p>
        </p:txBody>
      </p:sp>
      <p:sp>
        <p:nvSpPr>
          <p:cNvPr id="175" name="Shape 175"/>
          <p:cNvSpPr>
            <a:spLocks noGrp="1"/>
          </p:cNvSpPr>
          <p:nvPr>
            <p:ph type="body" idx="1"/>
          </p:nvPr>
        </p:nvSpPr>
        <p:spPr>
          <a:prstGeom prst="rect">
            <a:avLst/>
          </a:prstGeom>
        </p:spPr>
        <p:txBody>
          <a:bodyPr>
            <a:normAutofit fontScale="92500" lnSpcReduction="20000"/>
          </a:bodyPr>
          <a:lstStyle/>
          <a:p>
            <a:pPr defTabSz="537463">
              <a:spcBef>
                <a:spcPts val="2500"/>
              </a:spcBef>
              <a:buFont typeface="Wingdings" panose="05000000000000000000" pitchFamily="2" charset="2"/>
              <a:buChar char="§"/>
              <a:defRPr sz="3128"/>
            </a:pPr>
            <a:r>
              <a:rPr lang="en-US" dirty="0"/>
              <a:t>Premiums: The amount you pay per month to the insurance company for coverage. </a:t>
            </a:r>
          </a:p>
          <a:p>
            <a:pPr defTabSz="537463">
              <a:spcBef>
                <a:spcPts val="2500"/>
              </a:spcBef>
              <a:buFont typeface="Wingdings" panose="05000000000000000000" pitchFamily="2" charset="2"/>
              <a:buChar char="§"/>
              <a:defRPr sz="3128"/>
            </a:pPr>
            <a:r>
              <a:rPr lang="en-US" dirty="0"/>
              <a:t>Deductible: The first dollars you are required to pay for covered services before the insurance plan begins paying. Not all services are subject to the deductible!</a:t>
            </a:r>
          </a:p>
          <a:p>
            <a:pPr defTabSz="537463">
              <a:spcBef>
                <a:spcPts val="2500"/>
              </a:spcBef>
              <a:buFont typeface="Wingdings" panose="05000000000000000000" pitchFamily="2" charset="2"/>
              <a:buChar char="§"/>
              <a:defRPr sz="3128"/>
            </a:pPr>
            <a:r>
              <a:rPr lang="en-US" dirty="0"/>
              <a:t>Co-insurance: For services subject to the deductible, this is your responsibility percentage for services. Example; an 80/20 plan means the insurance company pays 80% of the costs after the deductible and you pay 20%. </a:t>
            </a:r>
          </a:p>
          <a:p>
            <a:pPr defTabSz="537463">
              <a:spcBef>
                <a:spcPts val="2500"/>
              </a:spcBef>
              <a:buFont typeface="Wingdings" panose="05000000000000000000" pitchFamily="2" charset="2"/>
              <a:buChar char="§"/>
              <a:defRPr sz="3128"/>
            </a:pPr>
            <a:r>
              <a:rPr lang="en-US" dirty="0"/>
              <a:t>Copays: For certain services you pay a flat dollar amount INSTEAD of a deductible. These usually range from $10 to $40 per service.</a:t>
            </a:r>
          </a:p>
          <a:p>
            <a:pPr defTabSz="537463">
              <a:spcBef>
                <a:spcPts val="2500"/>
              </a:spcBef>
              <a:buFont typeface="Wingdings" panose="05000000000000000000" pitchFamily="2" charset="2"/>
              <a:buChar char="§"/>
              <a:defRPr sz="3128"/>
            </a:pPr>
            <a:r>
              <a:rPr lang="en-US" dirty="0"/>
              <a:t>Out of pocket maximum: The plan’s “cap” on your out of pocket spending. Meant to protect you from unlimited claims. Includes ALL of the above EXCEPT premiums. </a:t>
            </a:r>
            <a:endParaRPr dirty="0"/>
          </a:p>
        </p:txBody>
      </p:sp>
    </p:spTree>
    <p:extLst>
      <p:ext uri="{BB962C8B-B14F-4D97-AF65-F5344CB8AC3E}">
        <p14:creationId xmlns:p14="http://schemas.microsoft.com/office/powerpoint/2010/main" val="37963119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p:cNvSpPr>
          <p:nvPr>
            <p:ph type="body" idx="13"/>
          </p:nvPr>
        </p:nvSpPr>
        <p:spPr>
          <a:xfrm>
            <a:off x="406400" y="172720"/>
            <a:ext cx="11176000" cy="741681"/>
          </a:xfrm>
          <a:prstGeom prst="rect">
            <a:avLst/>
          </a:prstGeom>
        </p:spPr>
        <p:txBody>
          <a:bodyPr/>
          <a:lstStyle/>
          <a:p>
            <a:endParaRPr/>
          </a:p>
          <a:p>
            <a:r>
              <a:t>Hipson benefits insurance workshop</a:t>
            </a:r>
          </a:p>
        </p:txBody>
      </p:sp>
      <p:sp>
        <p:nvSpPr>
          <p:cNvPr id="174" name="Shape 174"/>
          <p:cNvSpPr>
            <a:spLocks noGrp="1"/>
          </p:cNvSpPr>
          <p:nvPr>
            <p:ph type="title"/>
          </p:nvPr>
        </p:nvSpPr>
        <p:spPr>
          <a:prstGeom prst="rect">
            <a:avLst/>
          </a:prstGeom>
        </p:spPr>
        <p:txBody>
          <a:bodyPr/>
          <a:lstStyle>
            <a:lvl1pPr defTabSz="467359">
              <a:spcBef>
                <a:spcPts val="2200"/>
              </a:spcBef>
              <a:defRPr sz="4800"/>
            </a:lvl1pPr>
          </a:lstStyle>
          <a:p>
            <a:r>
              <a:rPr lang="en-US" dirty="0"/>
              <a:t>How is aba covered?</a:t>
            </a:r>
            <a:endParaRPr dirty="0"/>
          </a:p>
        </p:txBody>
      </p:sp>
      <p:sp>
        <p:nvSpPr>
          <p:cNvPr id="175" name="Shape 175"/>
          <p:cNvSpPr>
            <a:spLocks noGrp="1"/>
          </p:cNvSpPr>
          <p:nvPr>
            <p:ph type="body" idx="1"/>
          </p:nvPr>
        </p:nvSpPr>
        <p:spPr>
          <a:prstGeom prst="rect">
            <a:avLst/>
          </a:prstGeom>
        </p:spPr>
        <p:txBody>
          <a:bodyPr>
            <a:normAutofit lnSpcReduction="10000"/>
          </a:bodyPr>
          <a:lstStyle/>
          <a:p>
            <a:pPr defTabSz="537463">
              <a:spcBef>
                <a:spcPts val="2500"/>
              </a:spcBef>
              <a:buFont typeface="Wingdings" panose="05000000000000000000" pitchFamily="2" charset="2"/>
              <a:buChar char="§"/>
              <a:defRPr sz="3128"/>
            </a:pPr>
            <a:r>
              <a:rPr lang="en-US" dirty="0"/>
              <a:t>Important: ALL individual child only policies in the state of Texas cover ABA therapy contractually. May not find providers to accept all plans.</a:t>
            </a:r>
          </a:p>
          <a:p>
            <a:pPr defTabSz="537463">
              <a:spcBef>
                <a:spcPts val="2500"/>
              </a:spcBef>
              <a:buFont typeface="Wingdings" panose="05000000000000000000" pitchFamily="2" charset="2"/>
              <a:buChar char="§"/>
              <a:defRPr sz="3128"/>
            </a:pPr>
            <a:r>
              <a:rPr lang="en-US" dirty="0"/>
              <a:t>Plans with a copay will typically cover ABA therapy under the primary care copay. (always check the benefit summary) </a:t>
            </a:r>
          </a:p>
          <a:p>
            <a:pPr lvl="1" defTabSz="537463">
              <a:spcBef>
                <a:spcPts val="2500"/>
              </a:spcBef>
              <a:buFont typeface="Wingdings" panose="05000000000000000000" pitchFamily="2" charset="2"/>
              <a:buChar char="§"/>
              <a:defRPr sz="3128"/>
            </a:pPr>
            <a:r>
              <a:rPr lang="en-US" dirty="0"/>
              <a:t>Important note: Copays are charged “per service billed” and can be between 1-3 per day of therapy</a:t>
            </a:r>
          </a:p>
          <a:p>
            <a:pPr defTabSz="537463">
              <a:spcBef>
                <a:spcPts val="2500"/>
              </a:spcBef>
              <a:buFont typeface="Wingdings" panose="05000000000000000000" pitchFamily="2" charset="2"/>
              <a:buChar char="§"/>
              <a:defRPr sz="3128"/>
            </a:pPr>
            <a:r>
              <a:rPr lang="en-US" dirty="0"/>
              <a:t>Plans without a copay will cover ABA subject to the deductible and co-insurance until you have met the total out of pocket. </a:t>
            </a:r>
          </a:p>
          <a:p>
            <a:pPr defTabSz="537463">
              <a:spcBef>
                <a:spcPts val="2500"/>
              </a:spcBef>
              <a:buFont typeface="Wingdings" panose="05000000000000000000" pitchFamily="2" charset="2"/>
              <a:buChar char="§"/>
              <a:defRPr sz="3128"/>
            </a:pPr>
            <a:r>
              <a:rPr lang="en-US" dirty="0"/>
              <a:t>Don’t assume plan with lowest copay and highest premium is best for you</a:t>
            </a:r>
            <a:endParaRPr dirty="0"/>
          </a:p>
        </p:txBody>
      </p:sp>
    </p:spTree>
    <p:extLst>
      <p:ext uri="{BB962C8B-B14F-4D97-AF65-F5344CB8AC3E}">
        <p14:creationId xmlns:p14="http://schemas.microsoft.com/office/powerpoint/2010/main" val="176242185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p:cNvSpPr>
          <p:nvPr>
            <p:ph type="body" idx="13"/>
          </p:nvPr>
        </p:nvSpPr>
        <p:spPr>
          <a:xfrm>
            <a:off x="406400" y="172720"/>
            <a:ext cx="11176000" cy="741681"/>
          </a:xfrm>
          <a:prstGeom prst="rect">
            <a:avLst/>
          </a:prstGeom>
        </p:spPr>
        <p:txBody>
          <a:bodyPr/>
          <a:lstStyle/>
          <a:p>
            <a:endParaRPr/>
          </a:p>
          <a:p>
            <a:r>
              <a:t>Hipson benefits insurance workshop</a:t>
            </a:r>
          </a:p>
        </p:txBody>
      </p:sp>
      <p:sp>
        <p:nvSpPr>
          <p:cNvPr id="174" name="Shape 174"/>
          <p:cNvSpPr>
            <a:spLocks noGrp="1"/>
          </p:cNvSpPr>
          <p:nvPr>
            <p:ph type="title"/>
          </p:nvPr>
        </p:nvSpPr>
        <p:spPr>
          <a:prstGeom prst="rect">
            <a:avLst/>
          </a:prstGeom>
        </p:spPr>
        <p:txBody>
          <a:bodyPr/>
          <a:lstStyle>
            <a:lvl1pPr defTabSz="467359">
              <a:spcBef>
                <a:spcPts val="2200"/>
              </a:spcBef>
              <a:defRPr sz="4800"/>
            </a:lvl1pPr>
          </a:lstStyle>
          <a:p>
            <a:r>
              <a:rPr lang="en-US" dirty="0"/>
              <a:t>Obamacare</a:t>
            </a:r>
            <a:endParaRPr dirty="0"/>
          </a:p>
        </p:txBody>
      </p:sp>
      <p:sp>
        <p:nvSpPr>
          <p:cNvPr id="175" name="Shape 175"/>
          <p:cNvSpPr>
            <a:spLocks noGrp="1"/>
          </p:cNvSpPr>
          <p:nvPr>
            <p:ph type="body" idx="1"/>
          </p:nvPr>
        </p:nvSpPr>
        <p:spPr>
          <a:prstGeom prst="rect">
            <a:avLst/>
          </a:prstGeom>
        </p:spPr>
        <p:txBody>
          <a:bodyPr>
            <a:normAutofit fontScale="92500"/>
          </a:bodyPr>
          <a:lstStyle/>
          <a:p>
            <a:pPr defTabSz="537463">
              <a:spcBef>
                <a:spcPts val="2500"/>
              </a:spcBef>
              <a:buFont typeface="Wingdings" panose="05000000000000000000" pitchFamily="2" charset="2"/>
              <a:buChar char="§"/>
              <a:defRPr sz="3128"/>
            </a:pPr>
            <a:r>
              <a:rPr lang="en-US" dirty="0"/>
              <a:t>“Obamacare” is often used interchangeably to mean either the Affordable Care Act or to refer to the online exchanges at healthcare.gov</a:t>
            </a:r>
            <a:endParaRPr dirty="0"/>
          </a:p>
          <a:p>
            <a:pPr defTabSz="537463">
              <a:spcBef>
                <a:spcPts val="2500"/>
              </a:spcBef>
              <a:buFont typeface="Wingdings" panose="05000000000000000000" pitchFamily="2" charset="2"/>
              <a:buChar char="§"/>
              <a:defRPr sz="3128"/>
            </a:pPr>
            <a:r>
              <a:rPr lang="en-US" dirty="0"/>
              <a:t>Signed into law in 2010, it began impacting markets in 2012.</a:t>
            </a:r>
          </a:p>
          <a:p>
            <a:pPr defTabSz="537463">
              <a:spcBef>
                <a:spcPts val="2500"/>
              </a:spcBef>
              <a:buFont typeface="Wingdings" panose="05000000000000000000" pitchFamily="2" charset="2"/>
              <a:buChar char="§"/>
              <a:defRPr sz="3128"/>
            </a:pPr>
            <a:r>
              <a:rPr lang="en-US" dirty="0"/>
              <a:t>Biggest changes after Obamacare: </a:t>
            </a:r>
          </a:p>
          <a:p>
            <a:pPr lvl="1" defTabSz="537463">
              <a:spcBef>
                <a:spcPts val="2500"/>
              </a:spcBef>
              <a:buFont typeface="Wingdings" panose="05000000000000000000" pitchFamily="2" charset="2"/>
              <a:buChar char="§"/>
              <a:defRPr sz="3128"/>
            </a:pPr>
            <a:r>
              <a:rPr lang="en-US" dirty="0"/>
              <a:t>Guarantee Issue Coverage</a:t>
            </a:r>
          </a:p>
          <a:p>
            <a:pPr lvl="1" defTabSz="537463">
              <a:spcBef>
                <a:spcPts val="2500"/>
              </a:spcBef>
              <a:buFont typeface="Wingdings" panose="05000000000000000000" pitchFamily="2" charset="2"/>
              <a:buChar char="§"/>
              <a:defRPr sz="3128"/>
            </a:pPr>
            <a:r>
              <a:rPr lang="en-US" dirty="0"/>
              <a:t>Community Rating</a:t>
            </a:r>
          </a:p>
          <a:p>
            <a:pPr lvl="1" defTabSz="537463">
              <a:spcBef>
                <a:spcPts val="2500"/>
              </a:spcBef>
              <a:buFont typeface="Wingdings" panose="05000000000000000000" pitchFamily="2" charset="2"/>
              <a:buChar char="§"/>
              <a:defRPr sz="3128"/>
            </a:pPr>
            <a:r>
              <a:rPr lang="en-US" dirty="0"/>
              <a:t>Minimum Essential Benefits</a:t>
            </a:r>
            <a:endParaRPr dirty="0"/>
          </a:p>
          <a:p>
            <a:pPr defTabSz="537463">
              <a:spcBef>
                <a:spcPts val="2500"/>
              </a:spcBef>
              <a:buFont typeface="Wingdings" panose="05000000000000000000" pitchFamily="2" charset="2"/>
              <a:buChar char="§"/>
              <a:defRPr sz="3128"/>
            </a:pPr>
            <a:r>
              <a:rPr lang="en-US" dirty="0"/>
              <a:t>Prior to Obamacare, individuals considered “high risk” had no access to coverage on the individual marketplace.</a:t>
            </a:r>
            <a:endParaRPr dirty="0"/>
          </a:p>
        </p:txBody>
      </p:sp>
    </p:spTree>
    <p:extLst>
      <p:ext uri="{BB962C8B-B14F-4D97-AF65-F5344CB8AC3E}">
        <p14:creationId xmlns:p14="http://schemas.microsoft.com/office/powerpoint/2010/main" val="387495995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p:cNvSpPr>
          <p:nvPr>
            <p:ph type="body" idx="13"/>
          </p:nvPr>
        </p:nvSpPr>
        <p:spPr>
          <a:xfrm>
            <a:off x="406400" y="172720"/>
            <a:ext cx="11176000" cy="741681"/>
          </a:xfrm>
          <a:prstGeom prst="rect">
            <a:avLst/>
          </a:prstGeom>
        </p:spPr>
        <p:txBody>
          <a:bodyPr/>
          <a:lstStyle/>
          <a:p>
            <a:endParaRPr/>
          </a:p>
          <a:p>
            <a:r>
              <a:t>Hipson benefits insurance workshop</a:t>
            </a:r>
          </a:p>
        </p:txBody>
      </p:sp>
      <p:sp>
        <p:nvSpPr>
          <p:cNvPr id="174" name="Shape 174"/>
          <p:cNvSpPr>
            <a:spLocks noGrp="1"/>
          </p:cNvSpPr>
          <p:nvPr>
            <p:ph type="title"/>
          </p:nvPr>
        </p:nvSpPr>
        <p:spPr>
          <a:prstGeom prst="rect">
            <a:avLst/>
          </a:prstGeom>
        </p:spPr>
        <p:txBody>
          <a:bodyPr/>
          <a:lstStyle>
            <a:lvl1pPr defTabSz="467359">
              <a:spcBef>
                <a:spcPts val="2200"/>
              </a:spcBef>
              <a:defRPr sz="4800"/>
            </a:lvl1pPr>
          </a:lstStyle>
          <a:p>
            <a:r>
              <a:rPr lang="en-US" dirty="0"/>
              <a:t>Post Obamacare Individual policies</a:t>
            </a:r>
            <a:endParaRPr dirty="0"/>
          </a:p>
        </p:txBody>
      </p:sp>
      <p:sp>
        <p:nvSpPr>
          <p:cNvPr id="175" name="Shape 175"/>
          <p:cNvSpPr>
            <a:spLocks noGrp="1"/>
          </p:cNvSpPr>
          <p:nvPr>
            <p:ph type="body" idx="1"/>
          </p:nvPr>
        </p:nvSpPr>
        <p:spPr>
          <a:xfrm>
            <a:off x="406400" y="2743199"/>
            <a:ext cx="12192000" cy="6789107"/>
          </a:xfrm>
          <a:prstGeom prst="rect">
            <a:avLst/>
          </a:prstGeom>
        </p:spPr>
        <p:txBody>
          <a:bodyPr>
            <a:normAutofit fontScale="92500" lnSpcReduction="10000"/>
          </a:bodyPr>
          <a:lstStyle/>
          <a:p>
            <a:pPr defTabSz="537463">
              <a:spcBef>
                <a:spcPts val="2500"/>
              </a:spcBef>
              <a:buFont typeface="Wingdings" panose="05000000000000000000" pitchFamily="2" charset="2"/>
              <a:buChar char="§"/>
              <a:defRPr sz="3128"/>
            </a:pPr>
            <a:r>
              <a:rPr lang="en-US" dirty="0"/>
              <a:t>Year 1 of “Obamacare” was pretty great. Everyone had PPO plans that covered ABA. </a:t>
            </a:r>
          </a:p>
          <a:p>
            <a:pPr defTabSz="537463">
              <a:spcBef>
                <a:spcPts val="2500"/>
              </a:spcBef>
              <a:buFont typeface="Wingdings" panose="05000000000000000000" pitchFamily="2" charset="2"/>
              <a:buChar char="§"/>
              <a:defRPr sz="3128"/>
            </a:pPr>
            <a:r>
              <a:rPr lang="en-US" dirty="0"/>
              <a:t>Since then we have slowly lost competition in the marketplace and the PPOs have been replaced with HMOs</a:t>
            </a:r>
          </a:p>
          <a:p>
            <a:pPr lvl="1" defTabSz="537463">
              <a:spcBef>
                <a:spcPts val="2500"/>
              </a:spcBef>
              <a:buFont typeface="Wingdings" panose="05000000000000000000" pitchFamily="2" charset="2"/>
              <a:buChar char="§"/>
              <a:defRPr sz="3128"/>
            </a:pPr>
            <a:r>
              <a:rPr lang="en-US" dirty="0"/>
              <a:t>PPO: Preferred Provider Organization: See any doctor in the network without a referral, get benefits for out of network providers</a:t>
            </a:r>
          </a:p>
          <a:p>
            <a:pPr lvl="1" defTabSz="537463">
              <a:spcBef>
                <a:spcPts val="2500"/>
              </a:spcBef>
              <a:buFont typeface="Wingdings" panose="05000000000000000000" pitchFamily="2" charset="2"/>
              <a:buChar char="§"/>
              <a:defRPr sz="3128"/>
            </a:pPr>
            <a:r>
              <a:rPr lang="en-US" dirty="0"/>
              <a:t>HMO: Health Maintenance Organization: Requires a referral to see anyone other than your PCP, no out of network benefits without a waiver. </a:t>
            </a:r>
          </a:p>
          <a:p>
            <a:pPr lvl="1" defTabSz="537463">
              <a:spcBef>
                <a:spcPts val="2500"/>
              </a:spcBef>
              <a:buFont typeface="Wingdings" panose="05000000000000000000" pitchFamily="2" charset="2"/>
              <a:buChar char="§"/>
              <a:defRPr sz="3128"/>
            </a:pPr>
            <a:r>
              <a:rPr lang="en-US" dirty="0"/>
              <a:t>What about Association Plans?</a:t>
            </a:r>
          </a:p>
          <a:p>
            <a:pPr lvl="2" defTabSz="537463">
              <a:spcBef>
                <a:spcPts val="2500"/>
              </a:spcBef>
              <a:buFont typeface="Wingdings" panose="05000000000000000000" pitchFamily="2" charset="2"/>
              <a:buChar char="§"/>
              <a:defRPr sz="3128"/>
            </a:pPr>
            <a:r>
              <a:rPr lang="en-US" dirty="0"/>
              <a:t>Nothing has come from the Trump Administration's executive order to implement association plans.</a:t>
            </a:r>
          </a:p>
          <a:p>
            <a:pPr lvl="2" defTabSz="537463">
              <a:spcBef>
                <a:spcPts val="2500"/>
              </a:spcBef>
              <a:buFont typeface="Wingdings" panose="05000000000000000000" pitchFamily="2" charset="2"/>
              <a:buChar char="§"/>
              <a:defRPr sz="3128"/>
            </a:pPr>
            <a:r>
              <a:rPr lang="en-US" dirty="0"/>
              <a:t>Realistically there is no reason to think that will be a viable option</a:t>
            </a:r>
          </a:p>
        </p:txBody>
      </p:sp>
    </p:spTree>
    <p:extLst>
      <p:ext uri="{BB962C8B-B14F-4D97-AF65-F5344CB8AC3E}">
        <p14:creationId xmlns:p14="http://schemas.microsoft.com/office/powerpoint/2010/main" val="308434573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Shape 185"/>
          <p:cNvSpPr>
            <a:spLocks noGrp="1"/>
          </p:cNvSpPr>
          <p:nvPr>
            <p:ph type="body" idx="13"/>
          </p:nvPr>
        </p:nvSpPr>
        <p:spPr>
          <a:prstGeom prst="rect">
            <a:avLst/>
          </a:prstGeom>
        </p:spPr>
        <p:txBody>
          <a:bodyPr/>
          <a:lstStyle/>
          <a:p>
            <a:r>
              <a:t>Hipson benefits insurance workshop</a:t>
            </a:r>
          </a:p>
        </p:txBody>
      </p:sp>
      <p:sp>
        <p:nvSpPr>
          <p:cNvPr id="186" name="Shape 186"/>
          <p:cNvSpPr>
            <a:spLocks noGrp="1"/>
          </p:cNvSpPr>
          <p:nvPr>
            <p:ph type="title"/>
          </p:nvPr>
        </p:nvSpPr>
        <p:spPr>
          <a:prstGeom prst="rect">
            <a:avLst/>
          </a:prstGeom>
        </p:spPr>
        <p:txBody>
          <a:bodyPr/>
          <a:lstStyle>
            <a:lvl1pPr defTabSz="467359">
              <a:spcBef>
                <a:spcPts val="2200"/>
              </a:spcBef>
              <a:defRPr sz="4800"/>
            </a:lvl1pPr>
          </a:lstStyle>
          <a:p>
            <a:r>
              <a:rPr dirty="0"/>
              <a:t>201</a:t>
            </a:r>
            <a:r>
              <a:rPr lang="en-US" dirty="0"/>
              <a:t>7</a:t>
            </a:r>
            <a:r>
              <a:rPr dirty="0"/>
              <a:t> vs 201</a:t>
            </a:r>
            <a:r>
              <a:rPr lang="en-US" dirty="0"/>
              <a:t>8</a:t>
            </a:r>
            <a:endParaRPr dirty="0"/>
          </a:p>
        </p:txBody>
      </p:sp>
      <p:sp>
        <p:nvSpPr>
          <p:cNvPr id="187" name="Shape 187"/>
          <p:cNvSpPr>
            <a:spLocks noGrp="1"/>
          </p:cNvSpPr>
          <p:nvPr>
            <p:ph type="body" idx="1"/>
          </p:nvPr>
        </p:nvSpPr>
        <p:spPr>
          <a:prstGeom prst="rect">
            <a:avLst/>
          </a:prstGeom>
        </p:spPr>
        <p:txBody>
          <a:bodyPr>
            <a:normAutofit lnSpcReduction="10000"/>
          </a:bodyPr>
          <a:lstStyle/>
          <a:p>
            <a:pPr>
              <a:buFont typeface="Wingdings" panose="05000000000000000000" pitchFamily="2" charset="2"/>
              <a:buChar char="§"/>
            </a:pPr>
            <a:r>
              <a:rPr dirty="0"/>
              <a:t>201</a:t>
            </a:r>
            <a:r>
              <a:rPr lang="en-US" dirty="0"/>
              <a:t>7</a:t>
            </a:r>
            <a:r>
              <a:rPr dirty="0"/>
              <a:t> was a year of significant change</a:t>
            </a:r>
            <a:r>
              <a:rPr lang="en-US" dirty="0"/>
              <a:t> with nearly all policies converting to HMOs.</a:t>
            </a:r>
            <a:endParaRPr dirty="0"/>
          </a:p>
          <a:p>
            <a:pPr>
              <a:buFont typeface="Wingdings" panose="05000000000000000000" pitchFamily="2" charset="2"/>
              <a:buChar char="§"/>
            </a:pPr>
            <a:r>
              <a:rPr dirty="0"/>
              <a:t>2</a:t>
            </a:r>
            <a:r>
              <a:rPr lang="en-US" dirty="0"/>
              <a:t>018 won’t be as jarring, but still change.</a:t>
            </a:r>
          </a:p>
          <a:p>
            <a:pPr lvl="1">
              <a:buFont typeface="Wingdings" panose="05000000000000000000" pitchFamily="2" charset="2"/>
              <a:buChar char="§"/>
            </a:pPr>
            <a:r>
              <a:rPr lang="en-US" dirty="0"/>
              <a:t>Only HMOs. Last PPOs are gone</a:t>
            </a:r>
          </a:p>
          <a:p>
            <a:pPr lvl="1">
              <a:buFont typeface="Wingdings" panose="05000000000000000000" pitchFamily="2" charset="2"/>
              <a:buChar char="§"/>
            </a:pPr>
            <a:r>
              <a:rPr lang="en-US" dirty="0"/>
              <a:t>Blue Cross the only MAJOR insurance company in Texas</a:t>
            </a:r>
          </a:p>
          <a:p>
            <a:pPr lvl="1">
              <a:buFont typeface="Wingdings" panose="05000000000000000000" pitchFamily="2" charset="2"/>
              <a:buChar char="§"/>
            </a:pPr>
            <a:r>
              <a:rPr lang="en-US" dirty="0"/>
              <a:t>Regional offerings throughout the state, different in each county</a:t>
            </a:r>
          </a:p>
          <a:p>
            <a:pPr lvl="1">
              <a:buFont typeface="Wingdings" panose="05000000000000000000" pitchFamily="2" charset="2"/>
              <a:buChar char="§"/>
            </a:pPr>
            <a:r>
              <a:rPr lang="en-US" dirty="0"/>
              <a:t>Increased out of pocket maximums and prices, no more platinum plans or gold plans with under $4000 out of pocket</a:t>
            </a:r>
            <a:endParaRPr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Shape 213"/>
          <p:cNvSpPr>
            <a:spLocks noGrp="1"/>
          </p:cNvSpPr>
          <p:nvPr>
            <p:ph type="body" idx="13"/>
          </p:nvPr>
        </p:nvSpPr>
        <p:spPr>
          <a:prstGeom prst="rect">
            <a:avLst/>
          </a:prstGeom>
        </p:spPr>
        <p:txBody>
          <a:bodyPr/>
          <a:lstStyle/>
          <a:p>
            <a:r>
              <a:t>hipson benefits insurance workshop</a:t>
            </a:r>
          </a:p>
        </p:txBody>
      </p:sp>
      <p:sp>
        <p:nvSpPr>
          <p:cNvPr id="214" name="Shape 214"/>
          <p:cNvSpPr>
            <a:spLocks noGrp="1"/>
          </p:cNvSpPr>
          <p:nvPr>
            <p:ph type="title"/>
          </p:nvPr>
        </p:nvSpPr>
        <p:spPr>
          <a:prstGeom prst="rect">
            <a:avLst/>
          </a:prstGeom>
        </p:spPr>
        <p:txBody>
          <a:bodyPr/>
          <a:lstStyle>
            <a:lvl1pPr defTabSz="467359">
              <a:spcBef>
                <a:spcPts val="2200"/>
              </a:spcBef>
              <a:defRPr sz="4800"/>
            </a:lvl1pPr>
          </a:lstStyle>
          <a:p>
            <a:r>
              <a:t>what does a sample plan look like</a:t>
            </a:r>
          </a:p>
        </p:txBody>
      </p:sp>
      <p:sp>
        <p:nvSpPr>
          <p:cNvPr id="215" name="Shape 215"/>
          <p:cNvSpPr>
            <a:spLocks noGrp="1"/>
          </p:cNvSpPr>
          <p:nvPr>
            <p:ph type="body" idx="1"/>
          </p:nvPr>
        </p:nvSpPr>
        <p:spPr>
          <a:xfrm>
            <a:off x="304800" y="2206079"/>
            <a:ext cx="12192000" cy="6645821"/>
          </a:xfrm>
          <a:prstGeom prst="rect">
            <a:avLst/>
          </a:prstGeom>
        </p:spPr>
        <p:txBody>
          <a:bodyPr/>
          <a:lstStyle>
            <a:lvl1pPr marL="0" indent="0">
              <a:buSzTx/>
              <a:buNone/>
            </a:lvl1pPr>
          </a:lstStyle>
          <a:p>
            <a:r>
              <a:rPr dirty="0"/>
              <a:t>The following illustration reflects </a:t>
            </a:r>
            <a:r>
              <a:rPr lang="en-US" dirty="0"/>
              <a:t>a child only plan in the Dallas/Plano/North Texas area</a:t>
            </a:r>
            <a:endParaRPr dirty="0"/>
          </a:p>
        </p:txBody>
      </p:sp>
      <p:graphicFrame>
        <p:nvGraphicFramePr>
          <p:cNvPr id="216" name="Table 216"/>
          <p:cNvGraphicFramePr/>
          <p:nvPr>
            <p:extLst>
              <p:ext uri="{D42A27DB-BD31-4B8C-83A1-F6EECF244321}">
                <p14:modId xmlns:p14="http://schemas.microsoft.com/office/powerpoint/2010/main" val="1455553666"/>
              </p:ext>
            </p:extLst>
          </p:nvPr>
        </p:nvGraphicFramePr>
        <p:xfrm>
          <a:off x="1984747" y="3552279"/>
          <a:ext cx="9035305" cy="6057516"/>
        </p:xfrm>
        <a:graphic>
          <a:graphicData uri="http://schemas.openxmlformats.org/drawingml/2006/table">
            <a:tbl>
              <a:tblPr firstRow="1" bandRow="1">
                <a:tableStyleId>{4C3C2611-4C71-4FC5-86AE-919BDF0F9419}</a:tableStyleId>
              </a:tblPr>
              <a:tblGrid>
                <a:gridCol w="2946400">
                  <a:extLst>
                    <a:ext uri="{9D8B030D-6E8A-4147-A177-3AD203B41FA5}">
                      <a16:colId xmlns:a16="http://schemas.microsoft.com/office/drawing/2014/main" val="20000"/>
                    </a:ext>
                  </a:extLst>
                </a:gridCol>
                <a:gridCol w="1850380">
                  <a:extLst>
                    <a:ext uri="{9D8B030D-6E8A-4147-A177-3AD203B41FA5}">
                      <a16:colId xmlns:a16="http://schemas.microsoft.com/office/drawing/2014/main" val="20001"/>
                    </a:ext>
                  </a:extLst>
                </a:gridCol>
                <a:gridCol w="1901130">
                  <a:extLst>
                    <a:ext uri="{9D8B030D-6E8A-4147-A177-3AD203B41FA5}">
                      <a16:colId xmlns:a16="http://schemas.microsoft.com/office/drawing/2014/main" val="20002"/>
                    </a:ext>
                  </a:extLst>
                </a:gridCol>
                <a:gridCol w="2337395">
                  <a:extLst>
                    <a:ext uri="{9D8B030D-6E8A-4147-A177-3AD203B41FA5}">
                      <a16:colId xmlns:a16="http://schemas.microsoft.com/office/drawing/2014/main" val="20003"/>
                    </a:ext>
                  </a:extLst>
                </a:gridCol>
              </a:tblGrid>
              <a:tr h="1009586">
                <a:tc>
                  <a:txBody>
                    <a:bodyPr/>
                    <a:lstStyle/>
                    <a:p>
                      <a:pPr algn="ctr">
                        <a:lnSpc>
                          <a:spcPct val="100000"/>
                        </a:lnSpc>
                        <a:defRPr sz="3600" b="0">
                          <a:sym typeface="Avenir Next Demi Bold"/>
                        </a:defRPr>
                      </a:pPr>
                      <a:endParaRPr/>
                    </a:p>
                  </a:txBody>
                  <a:tcPr marL="50800" marR="50800" marT="50800" marB="50800" anchor="ctr" horzOverflow="overflow"/>
                </a:tc>
                <a:tc>
                  <a:txBody>
                    <a:bodyPr/>
                    <a:lstStyle/>
                    <a:p>
                      <a:pPr algn="ctr">
                        <a:lnSpc>
                          <a:spcPct val="100000"/>
                        </a:lnSpc>
                        <a:defRPr sz="1800" b="0">
                          <a:solidFill>
                            <a:srgbClr val="000000"/>
                          </a:solidFill>
                        </a:defRPr>
                      </a:pPr>
                      <a:r>
                        <a:rPr sz="3600" dirty="0">
                          <a:solidFill>
                            <a:srgbClr val="A6AAA9"/>
                          </a:solidFill>
                          <a:sym typeface="Avenir Next Demi Bold"/>
                        </a:rPr>
                        <a:t>Gol</a:t>
                      </a:r>
                      <a:r>
                        <a:rPr lang="en-US" sz="3600" dirty="0">
                          <a:solidFill>
                            <a:srgbClr val="A6AAA9"/>
                          </a:solidFill>
                          <a:sym typeface="Avenir Next Demi Bold"/>
                        </a:rPr>
                        <a:t>d</a:t>
                      </a:r>
                      <a:endParaRPr sz="3600" dirty="0">
                        <a:solidFill>
                          <a:srgbClr val="A6AAA9"/>
                        </a:solidFill>
                        <a:sym typeface="Avenir Next Demi Bold"/>
                      </a:endParaRPr>
                    </a:p>
                  </a:txBody>
                  <a:tcPr marL="50800" marR="50800" marT="50800" marB="50800" anchor="ctr" horzOverflow="overflow"/>
                </a:tc>
                <a:tc>
                  <a:txBody>
                    <a:bodyPr/>
                    <a:lstStyle/>
                    <a:p>
                      <a:pPr algn="ctr">
                        <a:lnSpc>
                          <a:spcPct val="100000"/>
                        </a:lnSpc>
                        <a:defRPr sz="1800" b="0">
                          <a:solidFill>
                            <a:srgbClr val="000000"/>
                          </a:solidFill>
                        </a:defRPr>
                      </a:pPr>
                      <a:r>
                        <a:rPr lang="en-US" sz="3600" dirty="0">
                          <a:solidFill>
                            <a:srgbClr val="A6AAA9"/>
                          </a:solidFill>
                          <a:sym typeface="Avenir Next Demi Bold"/>
                        </a:rPr>
                        <a:t>Silver</a:t>
                      </a:r>
                      <a:endParaRPr sz="3600" dirty="0">
                        <a:solidFill>
                          <a:srgbClr val="A6AAA9"/>
                        </a:solidFill>
                        <a:sym typeface="Avenir Next Demi Bold"/>
                      </a:endParaRPr>
                    </a:p>
                  </a:txBody>
                  <a:tcPr marL="50800" marR="50800" marT="50800" marB="50800" anchor="ctr" horzOverflow="overflow"/>
                </a:tc>
                <a:tc>
                  <a:txBody>
                    <a:bodyPr/>
                    <a:lstStyle/>
                    <a:p>
                      <a:pPr algn="ctr">
                        <a:lnSpc>
                          <a:spcPct val="100000"/>
                        </a:lnSpc>
                        <a:defRPr sz="1800" b="0">
                          <a:solidFill>
                            <a:srgbClr val="000000"/>
                          </a:solidFill>
                        </a:defRPr>
                      </a:pPr>
                      <a:r>
                        <a:rPr lang="en-US" sz="3600" dirty="0">
                          <a:solidFill>
                            <a:srgbClr val="A6AAA9"/>
                          </a:solidFill>
                          <a:sym typeface="Avenir Next Demi Bold"/>
                        </a:rPr>
                        <a:t>Bronze</a:t>
                      </a:r>
                      <a:endParaRPr sz="3600" dirty="0">
                        <a:solidFill>
                          <a:srgbClr val="A6AAA9"/>
                        </a:solidFill>
                        <a:sym typeface="Avenir Next Demi Bold"/>
                      </a:endParaRPr>
                    </a:p>
                  </a:txBody>
                  <a:tcPr marL="50800" marR="50800" marT="50800" marB="50800" anchor="ctr" horzOverflow="overflow"/>
                </a:tc>
                <a:extLst>
                  <a:ext uri="{0D108BD9-81ED-4DB2-BD59-A6C34878D82A}">
                    <a16:rowId xmlns:a16="http://schemas.microsoft.com/office/drawing/2014/main" val="10000"/>
                  </a:ext>
                </a:extLst>
              </a:tr>
              <a:tr h="1009586">
                <a:tc>
                  <a:txBody>
                    <a:bodyPr/>
                    <a:lstStyle/>
                    <a:p>
                      <a:pPr algn="ctr">
                        <a:lnSpc>
                          <a:spcPct val="100000"/>
                        </a:lnSpc>
                        <a:defRPr sz="1800">
                          <a:solidFill>
                            <a:srgbClr val="000000"/>
                          </a:solidFill>
                        </a:defRPr>
                      </a:pPr>
                      <a:r>
                        <a:rPr sz="3600">
                          <a:solidFill>
                            <a:schemeClr val="accent1"/>
                          </a:solidFill>
                          <a:sym typeface="Avenir Next Medium"/>
                        </a:rPr>
                        <a:t>Deductible</a:t>
                      </a:r>
                    </a:p>
                  </a:txBody>
                  <a:tcPr marL="50800" marR="50800" marT="50800" marB="50800" anchor="ctr" horzOverflow="overflow"/>
                </a:tc>
                <a:tc>
                  <a:txBody>
                    <a:bodyPr/>
                    <a:lstStyle/>
                    <a:p>
                      <a:pPr algn="ctr">
                        <a:lnSpc>
                          <a:spcPct val="100000"/>
                        </a:lnSpc>
                        <a:defRPr sz="1800">
                          <a:solidFill>
                            <a:srgbClr val="000000"/>
                          </a:solidFill>
                        </a:defRPr>
                      </a:pPr>
                      <a:r>
                        <a:rPr sz="3600" dirty="0">
                          <a:solidFill>
                            <a:schemeClr val="accent1"/>
                          </a:solidFill>
                          <a:sym typeface="Avenir Next Medium"/>
                        </a:rPr>
                        <a:t>$</a:t>
                      </a:r>
                      <a:r>
                        <a:rPr lang="en-US" sz="3600" dirty="0">
                          <a:solidFill>
                            <a:schemeClr val="accent1"/>
                          </a:solidFill>
                          <a:sym typeface="Avenir Next Medium"/>
                        </a:rPr>
                        <a:t>750</a:t>
                      </a:r>
                      <a:endParaRPr sz="3600" dirty="0">
                        <a:solidFill>
                          <a:schemeClr val="accent1"/>
                        </a:solidFill>
                        <a:sym typeface="Avenir Next Medium"/>
                      </a:endParaRPr>
                    </a:p>
                  </a:txBody>
                  <a:tcPr marL="50800" marR="50800" marT="50800" marB="50800" anchor="ctr" horzOverflow="overflow"/>
                </a:tc>
                <a:tc>
                  <a:txBody>
                    <a:bodyPr/>
                    <a:lstStyle/>
                    <a:p>
                      <a:pPr algn="ctr">
                        <a:lnSpc>
                          <a:spcPct val="100000"/>
                        </a:lnSpc>
                        <a:defRPr sz="1800">
                          <a:solidFill>
                            <a:srgbClr val="000000"/>
                          </a:solidFill>
                        </a:defRPr>
                      </a:pPr>
                      <a:r>
                        <a:rPr sz="3600" dirty="0">
                          <a:solidFill>
                            <a:schemeClr val="accent1"/>
                          </a:solidFill>
                          <a:sym typeface="Avenir Next Medium"/>
                        </a:rPr>
                        <a:t>$</a:t>
                      </a:r>
                      <a:r>
                        <a:rPr lang="en-US" sz="3600" dirty="0">
                          <a:solidFill>
                            <a:schemeClr val="accent1"/>
                          </a:solidFill>
                          <a:sym typeface="Avenir Next Medium"/>
                        </a:rPr>
                        <a:t>1450</a:t>
                      </a:r>
                      <a:endParaRPr sz="3600" dirty="0">
                        <a:solidFill>
                          <a:schemeClr val="accent1"/>
                        </a:solidFill>
                        <a:sym typeface="Avenir Next Medium"/>
                      </a:endParaRPr>
                    </a:p>
                  </a:txBody>
                  <a:tcPr marL="50800" marR="50800" marT="50800" marB="50800" anchor="ctr" horzOverflow="overflow"/>
                </a:tc>
                <a:tc>
                  <a:txBody>
                    <a:bodyPr/>
                    <a:lstStyle/>
                    <a:p>
                      <a:pPr algn="ctr">
                        <a:lnSpc>
                          <a:spcPct val="100000"/>
                        </a:lnSpc>
                        <a:defRPr sz="1800">
                          <a:solidFill>
                            <a:srgbClr val="000000"/>
                          </a:solidFill>
                        </a:defRPr>
                      </a:pPr>
                      <a:r>
                        <a:rPr sz="3600">
                          <a:solidFill>
                            <a:schemeClr val="accent1"/>
                          </a:solidFill>
                          <a:sym typeface="Avenir Next Medium"/>
                        </a:rPr>
                        <a:t>$2850</a:t>
                      </a:r>
                    </a:p>
                  </a:txBody>
                  <a:tcPr marL="50800" marR="50800" marT="50800" marB="50800" anchor="ctr" horzOverflow="overflow"/>
                </a:tc>
                <a:extLst>
                  <a:ext uri="{0D108BD9-81ED-4DB2-BD59-A6C34878D82A}">
                    <a16:rowId xmlns:a16="http://schemas.microsoft.com/office/drawing/2014/main" val="10001"/>
                  </a:ext>
                </a:extLst>
              </a:tr>
              <a:tr h="1009586">
                <a:tc>
                  <a:txBody>
                    <a:bodyPr/>
                    <a:lstStyle/>
                    <a:p>
                      <a:pPr algn="ctr">
                        <a:lnSpc>
                          <a:spcPct val="100000"/>
                        </a:lnSpc>
                        <a:defRPr sz="1800">
                          <a:solidFill>
                            <a:srgbClr val="000000"/>
                          </a:solidFill>
                        </a:defRPr>
                      </a:pPr>
                      <a:r>
                        <a:rPr sz="3600" dirty="0">
                          <a:solidFill>
                            <a:schemeClr val="accent1"/>
                          </a:solidFill>
                          <a:sym typeface="Avenir Next Medium"/>
                        </a:rPr>
                        <a:t>Copay</a:t>
                      </a:r>
                    </a:p>
                  </a:txBody>
                  <a:tcPr marL="50800" marR="50800" marT="50800" marB="50800" anchor="ctr" horzOverflow="overflow"/>
                </a:tc>
                <a:tc>
                  <a:txBody>
                    <a:bodyPr/>
                    <a:lstStyle/>
                    <a:p>
                      <a:pPr algn="ctr">
                        <a:lnSpc>
                          <a:spcPct val="100000"/>
                        </a:lnSpc>
                        <a:defRPr sz="1800">
                          <a:solidFill>
                            <a:srgbClr val="000000"/>
                          </a:solidFill>
                        </a:defRPr>
                      </a:pPr>
                      <a:r>
                        <a:rPr lang="en-US" sz="3600" dirty="0">
                          <a:solidFill>
                            <a:schemeClr val="accent1"/>
                          </a:solidFill>
                          <a:sym typeface="Avenir Next Medium"/>
                        </a:rPr>
                        <a:t>$15</a:t>
                      </a:r>
                      <a:endParaRPr sz="3600" dirty="0">
                        <a:solidFill>
                          <a:schemeClr val="accent1"/>
                        </a:solidFill>
                        <a:sym typeface="Avenir Next Medium"/>
                      </a:endParaRPr>
                    </a:p>
                  </a:txBody>
                  <a:tcPr marL="50800" marR="50800" marT="50800" marB="50800" anchor="ctr" horzOverflow="overflow"/>
                </a:tc>
                <a:tc>
                  <a:txBody>
                    <a:bodyPr/>
                    <a:lstStyle/>
                    <a:p>
                      <a:pPr algn="ctr">
                        <a:lnSpc>
                          <a:spcPct val="100000"/>
                        </a:lnSpc>
                        <a:defRPr sz="1800">
                          <a:solidFill>
                            <a:srgbClr val="000000"/>
                          </a:solidFill>
                        </a:defRPr>
                      </a:pPr>
                      <a:r>
                        <a:rPr sz="3600" dirty="0">
                          <a:solidFill>
                            <a:schemeClr val="accent1"/>
                          </a:solidFill>
                          <a:sym typeface="Avenir Next Medium"/>
                        </a:rPr>
                        <a:t>$</a:t>
                      </a:r>
                      <a:r>
                        <a:rPr lang="en-US" sz="3600" dirty="0">
                          <a:solidFill>
                            <a:schemeClr val="accent1"/>
                          </a:solidFill>
                          <a:sym typeface="Avenir Next Medium"/>
                        </a:rPr>
                        <a:t>10</a:t>
                      </a:r>
                      <a:endParaRPr sz="3600" dirty="0">
                        <a:solidFill>
                          <a:schemeClr val="accent1"/>
                        </a:solidFill>
                        <a:sym typeface="Avenir Next Medium"/>
                      </a:endParaRPr>
                    </a:p>
                  </a:txBody>
                  <a:tcPr marL="50800" marR="50800" marT="50800" marB="50800" anchor="ctr" horzOverflow="overflow"/>
                </a:tc>
                <a:tc>
                  <a:txBody>
                    <a:bodyPr/>
                    <a:lstStyle/>
                    <a:p>
                      <a:pPr algn="ctr">
                        <a:lnSpc>
                          <a:spcPct val="100000"/>
                        </a:lnSpc>
                        <a:defRPr sz="1800">
                          <a:solidFill>
                            <a:srgbClr val="000000"/>
                          </a:solidFill>
                        </a:defRPr>
                      </a:pPr>
                      <a:r>
                        <a:rPr sz="3600">
                          <a:solidFill>
                            <a:schemeClr val="accent1"/>
                          </a:solidFill>
                          <a:sym typeface="Avenir Next Medium"/>
                        </a:rPr>
                        <a:t>N/A</a:t>
                      </a:r>
                    </a:p>
                  </a:txBody>
                  <a:tcPr marL="50800" marR="50800" marT="50800" marB="50800" anchor="ctr" horzOverflow="overflow"/>
                </a:tc>
                <a:extLst>
                  <a:ext uri="{0D108BD9-81ED-4DB2-BD59-A6C34878D82A}">
                    <a16:rowId xmlns:a16="http://schemas.microsoft.com/office/drawing/2014/main" val="10002"/>
                  </a:ext>
                </a:extLst>
              </a:tr>
              <a:tr h="1009586">
                <a:tc>
                  <a:txBody>
                    <a:bodyPr/>
                    <a:lstStyle/>
                    <a:p>
                      <a:pPr algn="ctr">
                        <a:lnSpc>
                          <a:spcPct val="100000"/>
                        </a:lnSpc>
                        <a:defRPr sz="1800">
                          <a:solidFill>
                            <a:srgbClr val="000000"/>
                          </a:solidFill>
                        </a:defRPr>
                      </a:pPr>
                      <a:r>
                        <a:rPr sz="3600" dirty="0">
                          <a:solidFill>
                            <a:schemeClr val="accent1"/>
                          </a:solidFill>
                          <a:sym typeface="Avenir Next Medium"/>
                        </a:rPr>
                        <a:t>Out of Pocket</a:t>
                      </a:r>
                    </a:p>
                  </a:txBody>
                  <a:tcPr marL="50800" marR="50800" marT="50800" marB="50800" anchor="ctr" horzOverflow="overflow"/>
                </a:tc>
                <a:tc>
                  <a:txBody>
                    <a:bodyPr/>
                    <a:lstStyle/>
                    <a:p>
                      <a:pPr algn="ctr">
                        <a:lnSpc>
                          <a:spcPct val="100000"/>
                        </a:lnSpc>
                        <a:defRPr sz="1800">
                          <a:solidFill>
                            <a:srgbClr val="000000"/>
                          </a:solidFill>
                        </a:defRPr>
                      </a:pPr>
                      <a:r>
                        <a:rPr sz="3600" dirty="0">
                          <a:solidFill>
                            <a:schemeClr val="accent1"/>
                          </a:solidFill>
                          <a:sym typeface="Avenir Next Medium"/>
                        </a:rPr>
                        <a:t>$</a:t>
                      </a:r>
                      <a:r>
                        <a:rPr lang="en-US" sz="3600" dirty="0">
                          <a:solidFill>
                            <a:schemeClr val="accent1"/>
                          </a:solidFill>
                          <a:sym typeface="Avenir Next Medium"/>
                        </a:rPr>
                        <a:t>7350</a:t>
                      </a:r>
                      <a:endParaRPr sz="3600" dirty="0">
                        <a:solidFill>
                          <a:schemeClr val="accent1"/>
                        </a:solidFill>
                        <a:sym typeface="Avenir Next Medium"/>
                      </a:endParaRPr>
                    </a:p>
                  </a:txBody>
                  <a:tcPr marL="50800" marR="50800" marT="50800" marB="50800" anchor="ctr" horzOverflow="overflow"/>
                </a:tc>
                <a:tc>
                  <a:txBody>
                    <a:bodyPr/>
                    <a:lstStyle/>
                    <a:p>
                      <a:pPr algn="ctr">
                        <a:lnSpc>
                          <a:spcPct val="100000"/>
                        </a:lnSpc>
                        <a:defRPr sz="1800">
                          <a:solidFill>
                            <a:srgbClr val="000000"/>
                          </a:solidFill>
                        </a:defRPr>
                      </a:pPr>
                      <a:r>
                        <a:rPr sz="3600" dirty="0">
                          <a:solidFill>
                            <a:schemeClr val="accent1"/>
                          </a:solidFill>
                          <a:sym typeface="Avenir Next Medium"/>
                        </a:rPr>
                        <a:t>$</a:t>
                      </a:r>
                      <a:r>
                        <a:rPr lang="en-US" sz="3600" dirty="0">
                          <a:solidFill>
                            <a:schemeClr val="accent1"/>
                          </a:solidFill>
                          <a:sym typeface="Avenir Next Medium"/>
                        </a:rPr>
                        <a:t>7350</a:t>
                      </a:r>
                      <a:endParaRPr sz="3600" dirty="0">
                        <a:solidFill>
                          <a:schemeClr val="accent1"/>
                        </a:solidFill>
                        <a:sym typeface="Avenir Next Medium"/>
                      </a:endParaRPr>
                    </a:p>
                  </a:txBody>
                  <a:tcPr marL="50800" marR="50800" marT="50800" marB="50800" anchor="ctr" horzOverflow="overflow"/>
                </a:tc>
                <a:tc>
                  <a:txBody>
                    <a:bodyPr/>
                    <a:lstStyle/>
                    <a:p>
                      <a:pPr algn="ctr">
                        <a:lnSpc>
                          <a:spcPct val="100000"/>
                        </a:lnSpc>
                        <a:defRPr sz="1800">
                          <a:solidFill>
                            <a:srgbClr val="000000"/>
                          </a:solidFill>
                        </a:defRPr>
                      </a:pPr>
                      <a:r>
                        <a:rPr sz="3600">
                          <a:solidFill>
                            <a:schemeClr val="accent1"/>
                          </a:solidFill>
                          <a:sym typeface="Avenir Next Medium"/>
                        </a:rPr>
                        <a:t>$6550</a:t>
                      </a:r>
                    </a:p>
                  </a:txBody>
                  <a:tcPr marL="50800" marR="50800" marT="50800" marB="50800" anchor="ctr" horzOverflow="overflow"/>
                </a:tc>
                <a:extLst>
                  <a:ext uri="{0D108BD9-81ED-4DB2-BD59-A6C34878D82A}">
                    <a16:rowId xmlns:a16="http://schemas.microsoft.com/office/drawing/2014/main" val="10003"/>
                  </a:ext>
                </a:extLst>
              </a:tr>
              <a:tr h="1009586">
                <a:tc>
                  <a:txBody>
                    <a:bodyPr/>
                    <a:lstStyle/>
                    <a:p>
                      <a:pPr algn="ctr">
                        <a:lnSpc>
                          <a:spcPct val="100000"/>
                        </a:lnSpc>
                        <a:defRPr sz="1800">
                          <a:solidFill>
                            <a:srgbClr val="000000"/>
                          </a:solidFill>
                        </a:defRPr>
                      </a:pPr>
                      <a:r>
                        <a:rPr sz="3600" dirty="0">
                          <a:solidFill>
                            <a:schemeClr val="accent1"/>
                          </a:solidFill>
                          <a:sym typeface="Avenir Next Medium"/>
                        </a:rPr>
                        <a:t>Monthly Cost</a:t>
                      </a:r>
                    </a:p>
                  </a:txBody>
                  <a:tcPr marL="50800" marR="50800" marT="50800" marB="50800" anchor="ctr" horzOverflow="overflow"/>
                </a:tc>
                <a:tc>
                  <a:txBody>
                    <a:bodyPr/>
                    <a:lstStyle/>
                    <a:p>
                      <a:pPr algn="ctr">
                        <a:lnSpc>
                          <a:spcPct val="100000"/>
                        </a:lnSpc>
                        <a:defRPr sz="1800">
                          <a:solidFill>
                            <a:srgbClr val="000000"/>
                          </a:solidFill>
                        </a:defRPr>
                      </a:pPr>
                      <a:r>
                        <a:rPr sz="3600" dirty="0">
                          <a:solidFill>
                            <a:schemeClr val="accent1"/>
                          </a:solidFill>
                          <a:sym typeface="Avenir Next Medium"/>
                        </a:rPr>
                        <a:t>$</a:t>
                      </a:r>
                      <a:r>
                        <a:rPr lang="en-US" sz="3600" dirty="0">
                          <a:solidFill>
                            <a:schemeClr val="accent1"/>
                          </a:solidFill>
                          <a:sym typeface="Avenir Next Medium"/>
                        </a:rPr>
                        <a:t>365</a:t>
                      </a:r>
                      <a:endParaRPr sz="3600" dirty="0">
                        <a:solidFill>
                          <a:schemeClr val="accent1"/>
                        </a:solidFill>
                        <a:sym typeface="Avenir Next Medium"/>
                      </a:endParaRPr>
                    </a:p>
                  </a:txBody>
                  <a:tcPr marL="50800" marR="50800" marT="50800" marB="50800" anchor="ctr" horzOverflow="overflow"/>
                </a:tc>
                <a:tc>
                  <a:txBody>
                    <a:bodyPr/>
                    <a:lstStyle/>
                    <a:p>
                      <a:pPr algn="ctr">
                        <a:lnSpc>
                          <a:spcPct val="100000"/>
                        </a:lnSpc>
                        <a:defRPr sz="1800">
                          <a:solidFill>
                            <a:srgbClr val="000000"/>
                          </a:solidFill>
                        </a:defRPr>
                      </a:pPr>
                      <a:r>
                        <a:rPr sz="3600" dirty="0">
                          <a:solidFill>
                            <a:schemeClr val="accent1"/>
                          </a:solidFill>
                          <a:sym typeface="Avenir Next Medium"/>
                        </a:rPr>
                        <a:t>$</a:t>
                      </a:r>
                      <a:r>
                        <a:rPr lang="en-US" sz="3600" dirty="0">
                          <a:solidFill>
                            <a:schemeClr val="accent1"/>
                          </a:solidFill>
                          <a:sym typeface="Avenir Next Medium"/>
                        </a:rPr>
                        <a:t>384</a:t>
                      </a:r>
                      <a:endParaRPr sz="3600" dirty="0">
                        <a:solidFill>
                          <a:schemeClr val="accent1"/>
                        </a:solidFill>
                        <a:sym typeface="Avenir Next Medium"/>
                      </a:endParaRPr>
                    </a:p>
                  </a:txBody>
                  <a:tcPr marL="50800" marR="50800" marT="50800" marB="50800" anchor="ctr" horzOverflow="overflow"/>
                </a:tc>
                <a:tc>
                  <a:txBody>
                    <a:bodyPr/>
                    <a:lstStyle/>
                    <a:p>
                      <a:pPr algn="ctr">
                        <a:lnSpc>
                          <a:spcPct val="100000"/>
                        </a:lnSpc>
                        <a:defRPr sz="1800">
                          <a:solidFill>
                            <a:srgbClr val="000000"/>
                          </a:solidFill>
                        </a:defRPr>
                      </a:pPr>
                      <a:r>
                        <a:rPr sz="3600" dirty="0">
                          <a:solidFill>
                            <a:schemeClr val="accent1"/>
                          </a:solidFill>
                          <a:sym typeface="Avenir Next Medium"/>
                        </a:rPr>
                        <a:t>$</a:t>
                      </a:r>
                      <a:r>
                        <a:rPr lang="en-US" sz="3600" dirty="0">
                          <a:solidFill>
                            <a:schemeClr val="accent1"/>
                          </a:solidFill>
                          <a:sym typeface="Avenir Next Medium"/>
                        </a:rPr>
                        <a:t>290</a:t>
                      </a:r>
                      <a:endParaRPr sz="3600" dirty="0">
                        <a:solidFill>
                          <a:schemeClr val="accent1"/>
                        </a:solidFill>
                        <a:sym typeface="Avenir Next Medium"/>
                      </a:endParaRPr>
                    </a:p>
                  </a:txBody>
                  <a:tcPr marL="50800" marR="50800" marT="50800" marB="50800" anchor="ctr" horzOverflow="overflow"/>
                </a:tc>
                <a:extLst>
                  <a:ext uri="{0D108BD9-81ED-4DB2-BD59-A6C34878D82A}">
                    <a16:rowId xmlns:a16="http://schemas.microsoft.com/office/drawing/2014/main" val="10004"/>
                  </a:ext>
                </a:extLst>
              </a:tr>
              <a:tr h="1009586">
                <a:tc>
                  <a:txBody>
                    <a:bodyPr/>
                    <a:lstStyle/>
                    <a:p>
                      <a:pPr algn="ctr">
                        <a:lnSpc>
                          <a:spcPct val="100000"/>
                        </a:lnSpc>
                        <a:defRPr sz="1800">
                          <a:solidFill>
                            <a:srgbClr val="000000"/>
                          </a:solidFill>
                        </a:defRPr>
                      </a:pPr>
                      <a:r>
                        <a:rPr lang="en-US" sz="3600" dirty="0">
                          <a:solidFill>
                            <a:schemeClr val="accent1"/>
                          </a:solidFill>
                          <a:sym typeface="Avenir Next Medium"/>
                        </a:rPr>
                        <a:t>Annual Cost</a:t>
                      </a:r>
                      <a:endParaRPr sz="3600" dirty="0">
                        <a:solidFill>
                          <a:schemeClr val="accent1"/>
                        </a:solidFill>
                        <a:sym typeface="Avenir Next Medium"/>
                      </a:endParaRPr>
                    </a:p>
                  </a:txBody>
                  <a:tcPr marL="50800" marR="50800" marT="50800" marB="50800" anchor="ctr" horzOverflow="overflow"/>
                </a:tc>
                <a:tc>
                  <a:txBody>
                    <a:bodyPr/>
                    <a:lstStyle/>
                    <a:p>
                      <a:pPr algn="ctr">
                        <a:lnSpc>
                          <a:spcPct val="100000"/>
                        </a:lnSpc>
                        <a:defRPr sz="1800">
                          <a:solidFill>
                            <a:srgbClr val="000000"/>
                          </a:solidFill>
                        </a:defRPr>
                      </a:pPr>
                      <a:r>
                        <a:rPr lang="en-US" sz="3600" dirty="0">
                          <a:solidFill>
                            <a:schemeClr val="accent1"/>
                          </a:solidFill>
                          <a:sym typeface="Avenir Next Medium"/>
                        </a:rPr>
                        <a:t>$11,730</a:t>
                      </a:r>
                      <a:endParaRPr sz="3600" dirty="0">
                        <a:solidFill>
                          <a:schemeClr val="accent1"/>
                        </a:solidFill>
                        <a:sym typeface="Avenir Next Medium"/>
                      </a:endParaRPr>
                    </a:p>
                  </a:txBody>
                  <a:tcPr marL="50800" marR="50800" marT="50800" marB="50800" anchor="ctr" horzOverflow="overflow"/>
                </a:tc>
                <a:tc>
                  <a:txBody>
                    <a:bodyPr/>
                    <a:lstStyle/>
                    <a:p>
                      <a:pPr algn="ctr">
                        <a:lnSpc>
                          <a:spcPct val="100000"/>
                        </a:lnSpc>
                        <a:defRPr sz="1800">
                          <a:solidFill>
                            <a:srgbClr val="000000"/>
                          </a:solidFill>
                        </a:defRPr>
                      </a:pPr>
                      <a:r>
                        <a:rPr lang="en-US" sz="3600" dirty="0">
                          <a:solidFill>
                            <a:schemeClr val="accent1"/>
                          </a:solidFill>
                          <a:sym typeface="Avenir Next Medium"/>
                        </a:rPr>
                        <a:t>$11,958</a:t>
                      </a:r>
                      <a:endParaRPr sz="3600" dirty="0">
                        <a:solidFill>
                          <a:schemeClr val="accent1"/>
                        </a:solidFill>
                        <a:sym typeface="Avenir Next Medium"/>
                      </a:endParaRPr>
                    </a:p>
                  </a:txBody>
                  <a:tcPr marL="50800" marR="50800" marT="50800" marB="50800" anchor="ctr" horzOverflow="overflow"/>
                </a:tc>
                <a:tc>
                  <a:txBody>
                    <a:bodyPr/>
                    <a:lstStyle/>
                    <a:p>
                      <a:pPr algn="ctr">
                        <a:lnSpc>
                          <a:spcPct val="100000"/>
                        </a:lnSpc>
                        <a:defRPr sz="1800">
                          <a:solidFill>
                            <a:srgbClr val="000000"/>
                          </a:solidFill>
                        </a:defRPr>
                      </a:pPr>
                      <a:r>
                        <a:rPr lang="en-US" sz="3600" dirty="0">
                          <a:solidFill>
                            <a:schemeClr val="accent1"/>
                          </a:solidFill>
                          <a:sym typeface="Avenir Next Medium"/>
                        </a:rPr>
                        <a:t>$10,030</a:t>
                      </a:r>
                      <a:endParaRPr sz="3600" dirty="0">
                        <a:solidFill>
                          <a:schemeClr val="accent1"/>
                        </a:solidFill>
                        <a:sym typeface="Avenir Next Medium"/>
                      </a:endParaRPr>
                    </a:p>
                  </a:txBody>
                  <a:tcPr marL="50800" marR="50800" marT="50800" marB="50800" anchor="ctr" horzOverflow="overflow"/>
                </a:tc>
                <a:extLst>
                  <a:ext uri="{0D108BD9-81ED-4DB2-BD59-A6C34878D82A}">
                    <a16:rowId xmlns:a16="http://schemas.microsoft.com/office/drawing/2014/main" val="3168025387"/>
                  </a:ext>
                </a:extLst>
              </a:tr>
            </a:tbl>
          </a:graphicData>
        </a:graphic>
      </p:graphicFrame>
    </p:spTree>
  </p:cSld>
  <p:clrMapOvr>
    <a:masterClrMapping/>
  </p:clrMapOvr>
  <p:transition spd="slow"/>
</p:sld>
</file>

<file path=ppt/theme/theme1.xml><?xml version="1.0" encoding="utf-8"?>
<a:theme xmlns:a="http://schemas.openxmlformats.org/drawingml/2006/main"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80000"/>
          </a:lnSpc>
          <a:spcBef>
            <a:spcPts val="0"/>
          </a:spcBef>
          <a:spcAft>
            <a:spcPts val="0"/>
          </a:spcAft>
          <a:buClrTx/>
          <a:buSzTx/>
          <a:buFontTx/>
          <a:buNone/>
          <a:tabLst/>
          <a:defRPr kumimoji="0" sz="2800" b="0" i="0" u="none" strike="noStrike" cap="all" spc="0" normalizeH="0" baseline="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80000"/>
          </a:lnSpc>
          <a:spcBef>
            <a:spcPts val="0"/>
          </a:spcBef>
          <a:spcAft>
            <a:spcPts val="0"/>
          </a:spcAft>
          <a:buClrTx/>
          <a:buSzTx/>
          <a:buFontTx/>
          <a:buNone/>
          <a:tabLst/>
          <a:defRPr kumimoji="0" sz="2800" b="0" i="0" u="none" strike="noStrike" cap="all" spc="0" normalizeH="0" baseline="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32</TotalTime>
  <Words>1570</Words>
  <Application>Microsoft Office PowerPoint</Application>
  <PresentationFormat>Custom</PresentationFormat>
  <Paragraphs>158</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Avenir Next</vt:lpstr>
      <vt:lpstr>Avenir Next Demi Bold</vt:lpstr>
      <vt:lpstr>Avenir Next Medium</vt:lpstr>
      <vt:lpstr>DIN Alternate</vt:lpstr>
      <vt:lpstr>DIN Condensed</vt:lpstr>
      <vt:lpstr>Helvetica</vt:lpstr>
      <vt:lpstr>Helvetica Neue</vt:lpstr>
      <vt:lpstr>Wingdings</vt:lpstr>
      <vt:lpstr>New_Template7</vt:lpstr>
      <vt:lpstr>Hipson benefits</vt:lpstr>
      <vt:lpstr>Legal disclaimer</vt:lpstr>
      <vt:lpstr>different plans, different rules</vt:lpstr>
      <vt:lpstr>Basic insurance terminology</vt:lpstr>
      <vt:lpstr>How is aba covered?</vt:lpstr>
      <vt:lpstr>Obamacare</vt:lpstr>
      <vt:lpstr>Post Obamacare Individual policies</vt:lpstr>
      <vt:lpstr>2017 vs 2018</vt:lpstr>
      <vt:lpstr>what does a sample plan look like</vt:lpstr>
      <vt:lpstr>Available insurance providers</vt:lpstr>
      <vt:lpstr>Additional strategies</vt:lpstr>
      <vt:lpstr>Why work with a broker</vt:lpstr>
      <vt:lpstr>what does it cost?</vt:lpstr>
      <vt:lpstr>how to get enrolled</vt:lpstr>
      <vt:lpstr>Timeline for enrolling in an individual plan</vt:lpstr>
      <vt:lpstr>other services</vt:lpstr>
      <vt:lpstr>FAQ</vt:lpstr>
      <vt:lpstr>How to contact hipson benefits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Hipson benefits</dc:title>
  <dc:creator>Justin Boulet</dc:creator>
  <cp:lastModifiedBy>Justin Boulet</cp:lastModifiedBy>
  <cp:revision>6</cp:revision>
  <dcterms:modified xsi:type="dcterms:W3CDTF">2017-11-07T02:37:10Z</dcterms:modified>
</cp:coreProperties>
</file>